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8.xml" ContentType="application/vnd.openxmlformats-officedocument.presentationml.notesSlide+xml"/>
  <Override PartName="/ppt/ink/ink7.xml" ContentType="application/inkml+xml"/>
  <Override PartName="/ppt/ink/ink8.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94" r:id="rId3"/>
    <p:sldId id="299" r:id="rId4"/>
    <p:sldId id="295" r:id="rId5"/>
    <p:sldId id="296" r:id="rId6"/>
    <p:sldId id="297" r:id="rId7"/>
    <p:sldId id="315" r:id="rId8"/>
    <p:sldId id="298" r:id="rId9"/>
    <p:sldId id="303" r:id="rId10"/>
    <p:sldId id="300" r:id="rId11"/>
    <p:sldId id="307" r:id="rId12"/>
    <p:sldId id="302" r:id="rId13"/>
    <p:sldId id="301" r:id="rId14"/>
    <p:sldId id="308" r:id="rId15"/>
    <p:sldId id="304" r:id="rId16"/>
    <p:sldId id="293" r:id="rId17"/>
    <p:sldId id="310" r:id="rId18"/>
    <p:sldId id="309" r:id="rId19"/>
    <p:sldId id="292" r:id="rId20"/>
    <p:sldId id="311" r:id="rId21"/>
    <p:sldId id="313" r:id="rId22"/>
    <p:sldId id="306" r:id="rId23"/>
    <p:sldId id="305" r:id="rId24"/>
    <p:sldId id="31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CCD4B-D6D9-5A47-A518-BE67676AE1DB}" v="2030" dt="2024-04-10T01:04:56.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6"/>
    <p:restoredTop sz="88803"/>
  </p:normalViewPr>
  <p:slideViewPr>
    <p:cSldViewPr snapToGrid="0">
      <p:cViewPr varScale="1">
        <p:scale>
          <a:sx n="58" d="100"/>
          <a:sy n="58" d="100"/>
        </p:scale>
        <p:origin x="240" y="48"/>
      </p:cViewPr>
      <p:guideLst/>
    </p:cSldViewPr>
  </p:slideViewPr>
  <p:outlineViewPr>
    <p:cViewPr>
      <p:scale>
        <a:sx n="33" d="100"/>
        <a:sy n="33" d="100"/>
      </p:scale>
      <p:origin x="0" y="-51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7:13:02.509"/>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7:13:12.375"/>
    </inkml:context>
    <inkml:brush xml:id="br0">
      <inkml:brushProperty name="width" value="0.05" units="cm"/>
      <inkml:brushProperty name="height" value="0.05" units="cm"/>
      <inkml:brushProperty name="color" value="#E71224"/>
    </inkml:brush>
  </inkml:definitions>
  <inkml:trace contextRef="#ctx0" brushRef="#br0">4092 520 24575,'-17'-6'0,"-3"-4"0,-5-4 0,-6-3 0,-2-1 0,2 1 0,6 5 0,4 2 0,2 2 0,-2-1 0,-1 1 0,-1-2 0,1 0 0,3 1 0,4 1 0,3 3 0,-1 0 0,-3-1 0,-5-2 0,-4-1 0,-1 0 0,0 0 0,2 1 0,0 1 0,-5-2 0,-3-1 0,-5-2 0,-1 1 0,-1-1 0,1 0 0,0 0 0,-1 0 0,-1 0 0,-1-1 0,-2 2 0,-4-1 0,-1 3 0,0 0 0,2 0 0,2 2 0,-7 0 0,-8-2 0,-5 0 0,-1 0 0,5 2 0,3 1 0,2 1 0,-3 0 0,-7-1 0,-9-1 0,-4 1 0,3 0 0,9 1 0,7 0 0,-6 1 0,-15-1 0,-12 0 0,-6 2 0,9 1 0,18 2 0,8-1 0,-6-1 0,-8 1 0,-2 0 0,14 2 0,20 1 0,14 0 0,0 0 0,2 1 0,1 1 0,-1 3 0,-3 3 0,-5 3 0,-6 4 0,-5 3 0,-4 3 0,0 3 0,4 0 0,8-1 0,8-3 0,6-2 0,4-2 0,1 1 0,0-1 0,1 0 0,2 0 0,2-2 0,4-1 0,1 0 0,-2 3 0,-4 4 0,-7 5 0,-4 3 0,-1 2 0,2-2 0,5-2 0,3-2 0,1-1 0,1 1 0,-1 1 0,-2 4 0,1 0 0,1 1 0,4-1 0,3 0 0,2 3 0,1-2 0,-1 5 0,0 14 0,-2 14 0,-2 15 0,1-3 0,2-13 0,3-13 0,3-7 0,2-3 0,0 0 0,2 0 0,0-1 0,0-4 0,0 6 0,0 2 0,-1 6 0,0 1 0,-1-6 0,-1-4 0,2 0 0,-1 3 0,1 8 0,0 12 0,0 8 0,0 5 0,-1-6 0,0-15 0,0-10 0,1 7 0,0 8 0,0 6 0,1-3 0,-1-15 0,1-9 0,-1 2 0,1 3 0,0 0 0,0 0 0,0-2 0,0-2 0,0-3 0,0-2 0,0-1 0,0-3 0,0-2 0,0-2 0,0-4 0,0 3 0,0 5 0,0 9 0,0 6 0,0-2 0,0-1 0,0-7 0,0 4 0,0 4 0,0 5 0,0 6 0,0-2 0,0 2 0,0 1 0,0 0 0,0 0 0,0 0 0,0-2 0,2 3 0,1 1 0,0 2 0,1-1 0,0 0 0,1-2 0,0 0 0,0-7 0,2 4 0,2 2 0,1-1 0,2 8 0,2-1 0,3 4 0,5 5 0,4-1 0,3 1 0,5 1 0,4 1 0,3-4 0,-1-2 0,-1-6 0,-3-6 0,0-5 0,1-5 0,3 0 0,2-1 0,0 0 0,0-3 0,0-3 0,5-2 0,6 0 0,9 2 0,4-3 0,0-3 0,-3-5 0,1-1 0,12 1 0,8 2 0,9 1 0,-40-15 0,1-1 0,0 0 0,1 0 0,4 0 0,1-1 0,5 1 0,2-1 0,2 0 0,2-1 0,4 1 0,0-2 0,-1 0 0,0-2 0,-4-2 0,-1-1 0,-2-2 0,0-2 0,0-1 0,0-1 0,-3 0 0,0-1 0,-1-1 0,-2 0 0,-6-1 0,-2 0 0,40-4 0,-15-2 0,-17-2 0,-10-2 0,-7-3 0,1-4 0,4-3 0,6-5 0,0 0 0,-1-3 0,-5-2 0,-2-3 0,5-4 0,-1-3 0,2-2 0,-3 1 0,-8 4 0,1-6 0,-2-2 0,0-3 0,2-3 0,-5 3 0,0-2 0,3-3 0,2-5 0,2-1 0,-2 0 0,-3 2 0,-5 2 0,-1-2 0,0 1 0,0 0 0,1-4 0,1 1 0,0 0 0,-2-2 0,-1 3 0,-2 0 0,-1-1 0,-3 0 0,-3-1 0,-1 0 0,-2 4 0,-2 3 0,-1-2 0,-2-3 0,-1-1 0,-3-1 0,0 2 0,-2 3 0,0-1 0,-1 7 0,-2 1 0,0 7 0,-3-7 0,1-10 0,-2-2 0,-1-3 0,0 11 0,-1 7 0,0 1 0,-1 2 0,0-3 0,0-1 0,0-2 0,0-2 0,0-1 0,0 3 0,-1 1 0,0 1 0,-1 3 0,-1 0 0,1-1 0,-1 1 0,-1-3 0,-1 1 0,0 2 0,0 0 0,2 12 0,-1 5 0,-1-10 0,-2-8 0,-2-11 0,-1-4 0,-1 6 0,-3-6 0,-1-4 0,-4-3 0,-2 0 0,1 2 0,2 5 0,2 7 0,3 5 0,-1 4 0,-3 2 0,-1 1 0,1 6 0,1 5 0,4 6 0,1 4 0,1 2 0,-1 2 0,-3 0 0,-2 1 0,1 1 0,-1-1 0,1-1 0,0-3 0,-3-4 0,-2-3 0,-1-1 0,-1-2 0,1 2 0,2 0 0,2 0 0,1 2 0,0 2 0,1 1 0,0 2 0,2 2 0,3 3 0,2 2 0,1 4 0,2 3 0,3 3 0,0 1 0,0 0 0,0-2 0,0 0 0,0 1 0,-2-2 0,1-2 0,-2-1 0,0-1 0,0 2 0,1 3 0,0-2 0,-1-2 0,-1-4 0,0-2 0,0 2 0,1 1 0,0 3 0,1 2 0,0 0 0,0 1 0,1 0 0,-1 1 0,1 1 0,1 0 0,0 2 0,1-2 0,-1 1 0,-1-2 0,-2-3 0,-2-3 0,-1-2 0,0 2 0,0 0 0,3 3 0,1 3 0,2 2 0,0 1 0,-1 0 0,0-1 0,0-2 0,1-1 0,0 0 0,1 2 0,0 0 0,0-1 0,-1-1 0,1 0 0,-1-1 0,0 1 0,0 0 0,0 2 0,1 1 0,-2-1 0,0-1 0,-2-1 0,0-2 0,-1-1 0,0 0 0,0 1 0,1 2 0,3 3 0,1 2 0,0-1 0,1 1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7:13:18.360"/>
    </inkml:context>
    <inkml:brush xml:id="br0">
      <inkml:brushProperty name="width" value="0.05" units="cm"/>
      <inkml:brushProperty name="height" value="0.05" units="cm"/>
      <inkml:brushProperty name="color" value="#E71224"/>
    </inkml:brush>
  </inkml:definitions>
  <inkml:trace contextRef="#ctx0" brushRef="#br0">24 1 24575,'0'9'0,"0"0"0,0 0 0,0 2 0,0 3 0,0 4 0,-1 4 0,1 5 0,-1 3 0,0 1 0,1-1 0,0-4 0,0-2 0,0-2 0,0-1 0,0 3 0,0 2 0,0 2 0,0-1 0,0-2 0,-1-3 0,1 0 0,-1 2 0,-1 3 0,1 3 0,0 2 0,0 0 0,0-1 0,0 3 0,0 1 0,0-2 0,1-3 0,0-10 0,0-4 0,-1-2 0,0 2 0,0 2 0,1 2 0,0 1 0,0-1 0,0-3 0,0-5 0,-1 6 0,-1 3 0,1 1 0,-1-4 0,2-12 0,5-5 0,7-3 0,8-3 0,3-1 0,-1 0 0,-4 1 0,-5 1 0,0 0 0,2 0 0,5-1 0,6-2 0,3-1 0,2 0 0,1-1 0,1-1 0,1 1 0,-3 0 0,-6 2 0,-9 3 0,-6 1 0,-5 1 0,-2 1 0,3 0 0,1-1 0,4 1 0,1-2 0,1 1 0,5-2 0,3-1 0,0 1 0,-1 0 0,-5 1 0,-1-1 0,5 0 0,3 0 0,3 0 0,-3 0 0,-2 1 0,-1 0 0,1 0 0,0 0 0,3 0 0,0 0 0,0-1 0,1 0 0,-3 0 0,-3 1 0,-4 0 0,-5 1 0,-3 1 0,-3 0 0,2 1 0,3-2 0,4 0 0,2-2 0,-2 2 0,-5 0 0,-3 1 0,-1 1 0,1 0 0,1-1 0,0 0 0,-1 0 0,0 1 0,3-1 0,2 0 0,1 1 0,-3-1 0,-3 1 0,-1-1 0,-2 1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7:13:25.792"/>
    </inkml:context>
    <inkml:brush xml:id="br0">
      <inkml:brushProperty name="width" value="0.05" units="cm"/>
      <inkml:brushProperty name="height" value="0.05" units="cm"/>
      <inkml:brushProperty name="color" value="#E71224"/>
    </inkml:brush>
  </inkml:definitions>
  <inkml:trace contextRef="#ctx0" brushRef="#br0">999 1 24575,'-9'5'0,"-1"1"0,0 0 0,-4 1 0,0-1 0,-2 3 0,-4 3 0,0 3 0,0 1 0,1-2 0,2-1 0,4-2 0,2-2 0,2-1 0,1-2 0,1 1 0,0-1 0,1 0 0,2 0 0,-1 0 0,2-1 0,0-1 0,-1 0 0,0 2 0,1-1 0,0 1 0,0 0 0,-1 0 0,0 1 0,-1 1 0,1 0 0,-1 0 0,2 0 0,0-2 0,0-1 0,0 2 0,0 1 0,-1 1 0,0-2 0,2 0 0,-1-1 0,1-2 0,1 0 0,-1 0 0,2-1 0,-1 0 0,1 0 0,-1-1 0,-1 3 0,0 0 0,1 0 0,-1 1 0,0-1 0,0 2 0,0-1 0,1 0 0,0-1 0,-1-1 0,1-1 0,1 0 0,-1 0 0,0-1 0,0 2 0,0-2 0,0 2 0,-1-1 0,0 2 0,1 0 0,-1 0 0,0 0 0,-1 2 0,0 1 0,0 1 0,1-1 0,0-1 0,-1 1 0,-1 2 0,0 3 0,-1 3 0,0-1 0,1 1 0,0-2 0,1-1 0,0-2 0,0 0 0,0-1 0,0-2 0,2-2 0,-1 0 0,1 0 0,0 0 0,1 0 0,-1-1 0,1-2 0,-1 3 0,0 2 0,-1-1 0,0 1 0,1-1 0,0-1 0,0 1 0,-1-1 0,1 0 0,-2 1 0,2 0 0,0-1 0,0-2 0,0 0 0,0 1 0,-1 2 0,0 3 0,0-1 0,-2 1 0,1-1 0,0-1 0,1-1 0,-1-4 0,1 0 0,0 0 0,0 0 0,0 1 0,-1 0 0,0 1 0,1-2 0,1 0 0,-1-1 0,0 0 0,1 1 0,0-1 0,0 0 0,-1 0 0,0 1 0,0 0 0,-1 0 0,0 1 0,-2 2 0,0 0 0,0 1 0,0 0 0,2-3 0,1-1 0,0 0 0,-1 0 0,0 1 0,0-1 0,2-1 0,-1 0 0,1-1 0,1 1 0,-2-2 0,1 2 0,-1 1 0,-2 0 0,0 2 0,0-2 0,1 2 0,-1 0 0,1 0 0,1-1 0,0-1 0,2-1 0,-1-1 0,0 1 0,-2 1 0,0 2 0,0 0 0,0 1 0,1-2 0,-1 2 0,-2 0 0,-1 1 0,1 0 0,1 0 0,0 0 0,0-3 0,1 1 0,1-1 0,-1 0 0,-1 2 0,-1 1 0,1 0 0,-1-1 0,1-1 0,2-1 0,-1 0 0,1-2 0,1 0 0,-1 0 0,-2 3 0,-1 0 0,1 1 0,0-2 0,2-2 0,1 0 0,-4 3 0,-1 3 0,-1 1 0,-1 1 0,1-3 0,1 0 0,-1 0 0,1 0 0,1-2 0,1 0 0,1-1 0,0-1 0,1 1 0,1-2 0,-1 2 0,-1 1 0,-1 0 0,1 0 0,0-2 0,2-1 0,0-1 0,0 1 0,-1 0 0,-1 0 0,0 0 0,-1 1 0,0 1 0,-1 1 0,-2 1 0,0 2 0,-2 0 0,1-1 0,1 1 0,-1 0 0,1-1 0,2-1 0,2-3 0,1 0 0,-1 1 0,-1 1 0,0 1 0,0 1 0,1-2 0,0-1 0,1 0 0,0-1 0,0-1 0,0 0 0,1-1 0,0 0 0,-1 1 0,1 0 0,0-1 0,0 1 0,0 0 0,0-1 0,1 1 0,-2 0 0,0 1 0,-3 3 0,-2 3 0,-3 3 0,0 1 0,2-2 0,3-3 0,2-3 0,-1 0 0,2-1 0,-1-1 0,0 2 0,-1 1 0,-2 2 0,-2 1 0,2-1 0,-1-1 0,1-1 0,0 0 0,1 0 0,1-1 0,2-1 0,1-2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7:14:00.975"/>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7:14:30.04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7:15:15.391"/>
    </inkml:context>
    <inkml:brush xml:id="br0">
      <inkml:brushProperty name="width" value="0.05" units="cm"/>
      <inkml:brushProperty name="height" value="0.05" units="cm"/>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7:15:39.376"/>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FE8D0-E33B-604C-9ADC-FCAC8A2B30B4}"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1ABA6-A4F4-AC44-A078-B34417DCAC5E}" type="slidenum">
              <a:rPr lang="en-US" smtClean="0"/>
              <a:t>‹#›</a:t>
            </a:fld>
            <a:endParaRPr lang="en-US"/>
          </a:p>
        </p:txBody>
      </p:sp>
    </p:spTree>
    <p:extLst>
      <p:ext uri="{BB962C8B-B14F-4D97-AF65-F5344CB8AC3E}">
        <p14:creationId xmlns:p14="http://schemas.microsoft.com/office/powerpoint/2010/main" val="3017037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51ABA6-A4F4-AC44-A078-B34417DCAC5E}" type="slidenum">
              <a:rPr lang="en-US" smtClean="0"/>
              <a:t>1</a:t>
            </a:fld>
            <a:endParaRPr lang="en-US"/>
          </a:p>
        </p:txBody>
      </p:sp>
    </p:spTree>
    <p:extLst>
      <p:ext uri="{BB962C8B-B14F-4D97-AF65-F5344CB8AC3E}">
        <p14:creationId xmlns:p14="http://schemas.microsoft.com/office/powerpoint/2010/main" val="4021100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10</a:t>
            </a:fld>
            <a:endParaRPr lang="en-US"/>
          </a:p>
        </p:txBody>
      </p:sp>
    </p:spTree>
    <p:extLst>
      <p:ext uri="{BB962C8B-B14F-4D97-AF65-F5344CB8AC3E}">
        <p14:creationId xmlns:p14="http://schemas.microsoft.com/office/powerpoint/2010/main" val="23691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11</a:t>
            </a:fld>
            <a:endParaRPr lang="en-US"/>
          </a:p>
        </p:txBody>
      </p:sp>
    </p:spTree>
    <p:extLst>
      <p:ext uri="{BB962C8B-B14F-4D97-AF65-F5344CB8AC3E}">
        <p14:creationId xmlns:p14="http://schemas.microsoft.com/office/powerpoint/2010/main" val="264780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12</a:t>
            </a:fld>
            <a:endParaRPr lang="en-US"/>
          </a:p>
        </p:txBody>
      </p:sp>
    </p:spTree>
    <p:extLst>
      <p:ext uri="{BB962C8B-B14F-4D97-AF65-F5344CB8AC3E}">
        <p14:creationId xmlns:p14="http://schemas.microsoft.com/office/powerpoint/2010/main" val="2435673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highlight>
                <a:srgbClr val="FFFFFF"/>
              </a:highlight>
              <a:latin typeface="nyt-imperial"/>
            </a:endParaRPr>
          </a:p>
        </p:txBody>
      </p:sp>
      <p:sp>
        <p:nvSpPr>
          <p:cNvPr id="4" name="Slide Number Placeholder 3"/>
          <p:cNvSpPr>
            <a:spLocks noGrp="1"/>
          </p:cNvSpPr>
          <p:nvPr>
            <p:ph type="sldNum" sz="quarter" idx="5"/>
          </p:nvPr>
        </p:nvSpPr>
        <p:spPr/>
        <p:txBody>
          <a:bodyPr/>
          <a:lstStyle/>
          <a:p>
            <a:fld id="{0951ABA6-A4F4-AC44-A078-B34417DCAC5E}" type="slidenum">
              <a:rPr lang="en-US" smtClean="0"/>
              <a:t>13</a:t>
            </a:fld>
            <a:endParaRPr lang="en-US"/>
          </a:p>
        </p:txBody>
      </p:sp>
    </p:spTree>
    <p:extLst>
      <p:ext uri="{BB962C8B-B14F-4D97-AF65-F5344CB8AC3E}">
        <p14:creationId xmlns:p14="http://schemas.microsoft.com/office/powerpoint/2010/main" val="1506471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14</a:t>
            </a:fld>
            <a:endParaRPr lang="en-US"/>
          </a:p>
        </p:txBody>
      </p:sp>
    </p:spTree>
    <p:extLst>
      <p:ext uri="{BB962C8B-B14F-4D97-AF65-F5344CB8AC3E}">
        <p14:creationId xmlns:p14="http://schemas.microsoft.com/office/powerpoint/2010/main" val="2976366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15</a:t>
            </a:fld>
            <a:endParaRPr lang="en-US"/>
          </a:p>
        </p:txBody>
      </p:sp>
    </p:spTree>
    <p:extLst>
      <p:ext uri="{BB962C8B-B14F-4D97-AF65-F5344CB8AC3E}">
        <p14:creationId xmlns:p14="http://schemas.microsoft.com/office/powerpoint/2010/main" val="1072029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16</a:t>
            </a:fld>
            <a:endParaRPr lang="en-US"/>
          </a:p>
        </p:txBody>
      </p:sp>
    </p:spTree>
    <p:extLst>
      <p:ext uri="{BB962C8B-B14F-4D97-AF65-F5344CB8AC3E}">
        <p14:creationId xmlns:p14="http://schemas.microsoft.com/office/powerpoint/2010/main" val="481216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17</a:t>
            </a:fld>
            <a:endParaRPr lang="en-US"/>
          </a:p>
        </p:txBody>
      </p:sp>
    </p:spTree>
    <p:extLst>
      <p:ext uri="{BB962C8B-B14F-4D97-AF65-F5344CB8AC3E}">
        <p14:creationId xmlns:p14="http://schemas.microsoft.com/office/powerpoint/2010/main" val="4053613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18</a:t>
            </a:fld>
            <a:endParaRPr lang="en-US"/>
          </a:p>
        </p:txBody>
      </p:sp>
    </p:spTree>
    <p:extLst>
      <p:ext uri="{BB962C8B-B14F-4D97-AF65-F5344CB8AC3E}">
        <p14:creationId xmlns:p14="http://schemas.microsoft.com/office/powerpoint/2010/main" val="1262039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19</a:t>
            </a:fld>
            <a:endParaRPr lang="en-US"/>
          </a:p>
        </p:txBody>
      </p:sp>
    </p:spTree>
    <p:extLst>
      <p:ext uri="{BB962C8B-B14F-4D97-AF65-F5344CB8AC3E}">
        <p14:creationId xmlns:p14="http://schemas.microsoft.com/office/powerpoint/2010/main" val="245636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2</a:t>
            </a:fld>
            <a:endParaRPr lang="en-US"/>
          </a:p>
        </p:txBody>
      </p:sp>
    </p:spTree>
    <p:extLst>
      <p:ext uri="{BB962C8B-B14F-4D97-AF65-F5344CB8AC3E}">
        <p14:creationId xmlns:p14="http://schemas.microsoft.com/office/powerpoint/2010/main" val="2740293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20</a:t>
            </a:fld>
            <a:endParaRPr lang="en-US"/>
          </a:p>
        </p:txBody>
      </p:sp>
    </p:spTree>
    <p:extLst>
      <p:ext uri="{BB962C8B-B14F-4D97-AF65-F5344CB8AC3E}">
        <p14:creationId xmlns:p14="http://schemas.microsoft.com/office/powerpoint/2010/main" val="401491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21</a:t>
            </a:fld>
            <a:endParaRPr lang="en-US"/>
          </a:p>
        </p:txBody>
      </p:sp>
    </p:spTree>
    <p:extLst>
      <p:ext uri="{BB962C8B-B14F-4D97-AF65-F5344CB8AC3E}">
        <p14:creationId xmlns:p14="http://schemas.microsoft.com/office/powerpoint/2010/main" val="2247839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22</a:t>
            </a:fld>
            <a:endParaRPr lang="en-US"/>
          </a:p>
        </p:txBody>
      </p:sp>
    </p:spTree>
    <p:extLst>
      <p:ext uri="{BB962C8B-B14F-4D97-AF65-F5344CB8AC3E}">
        <p14:creationId xmlns:p14="http://schemas.microsoft.com/office/powerpoint/2010/main" val="2769180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23</a:t>
            </a:fld>
            <a:endParaRPr lang="en-US"/>
          </a:p>
        </p:txBody>
      </p:sp>
    </p:spTree>
    <p:extLst>
      <p:ext uri="{BB962C8B-B14F-4D97-AF65-F5344CB8AC3E}">
        <p14:creationId xmlns:p14="http://schemas.microsoft.com/office/powerpoint/2010/main" val="3903040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24</a:t>
            </a:fld>
            <a:endParaRPr lang="en-US"/>
          </a:p>
        </p:txBody>
      </p:sp>
    </p:spTree>
    <p:extLst>
      <p:ext uri="{BB962C8B-B14F-4D97-AF65-F5344CB8AC3E}">
        <p14:creationId xmlns:p14="http://schemas.microsoft.com/office/powerpoint/2010/main" val="29052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3</a:t>
            </a:fld>
            <a:endParaRPr lang="en-US"/>
          </a:p>
        </p:txBody>
      </p:sp>
    </p:spTree>
    <p:extLst>
      <p:ext uri="{BB962C8B-B14F-4D97-AF65-F5344CB8AC3E}">
        <p14:creationId xmlns:p14="http://schemas.microsoft.com/office/powerpoint/2010/main" val="109343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4</a:t>
            </a:fld>
            <a:endParaRPr lang="en-US"/>
          </a:p>
        </p:txBody>
      </p:sp>
    </p:spTree>
    <p:extLst>
      <p:ext uri="{BB962C8B-B14F-4D97-AF65-F5344CB8AC3E}">
        <p14:creationId xmlns:p14="http://schemas.microsoft.com/office/powerpoint/2010/main" val="148702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5</a:t>
            </a:fld>
            <a:endParaRPr lang="en-US"/>
          </a:p>
        </p:txBody>
      </p:sp>
    </p:spTree>
    <p:extLst>
      <p:ext uri="{BB962C8B-B14F-4D97-AF65-F5344CB8AC3E}">
        <p14:creationId xmlns:p14="http://schemas.microsoft.com/office/powerpoint/2010/main" val="220752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6</a:t>
            </a:fld>
            <a:endParaRPr lang="en-US"/>
          </a:p>
        </p:txBody>
      </p:sp>
    </p:spTree>
    <p:extLst>
      <p:ext uri="{BB962C8B-B14F-4D97-AF65-F5344CB8AC3E}">
        <p14:creationId xmlns:p14="http://schemas.microsoft.com/office/powerpoint/2010/main" val="377695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7</a:t>
            </a:fld>
            <a:endParaRPr lang="en-US"/>
          </a:p>
        </p:txBody>
      </p:sp>
    </p:spTree>
    <p:extLst>
      <p:ext uri="{BB962C8B-B14F-4D97-AF65-F5344CB8AC3E}">
        <p14:creationId xmlns:p14="http://schemas.microsoft.com/office/powerpoint/2010/main" val="137076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8</a:t>
            </a:fld>
            <a:endParaRPr lang="en-US"/>
          </a:p>
        </p:txBody>
      </p:sp>
    </p:spTree>
    <p:extLst>
      <p:ext uri="{BB962C8B-B14F-4D97-AF65-F5344CB8AC3E}">
        <p14:creationId xmlns:p14="http://schemas.microsoft.com/office/powerpoint/2010/main" val="3154775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ABA6-A4F4-AC44-A078-B34417DCAC5E}" type="slidenum">
              <a:rPr lang="en-US" smtClean="0"/>
              <a:t>9</a:t>
            </a:fld>
            <a:endParaRPr lang="en-US"/>
          </a:p>
        </p:txBody>
      </p:sp>
    </p:spTree>
    <p:extLst>
      <p:ext uri="{BB962C8B-B14F-4D97-AF65-F5344CB8AC3E}">
        <p14:creationId xmlns:p14="http://schemas.microsoft.com/office/powerpoint/2010/main" val="195465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F9C8A-AF39-BD55-F123-BFFF40D440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501C84-B465-B7BB-04F5-F19AA96247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876743-7B90-F6C4-92C2-C9A62DFB9E43}"/>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5" name="Footer Placeholder 4">
            <a:extLst>
              <a:ext uri="{FF2B5EF4-FFF2-40B4-BE49-F238E27FC236}">
                <a16:creationId xmlns:a16="http://schemas.microsoft.com/office/drawing/2014/main" id="{0006FF77-0533-715B-78DF-C4F058AAA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8A14A-9C4A-BCF9-9490-CC9870212A7F}"/>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1150724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3062-A16C-80DC-B1C2-F2C6D15BFE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F27DCA-2995-F748-13C6-FB7047F02C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814A0-D24E-EA41-2013-B0B063B22E44}"/>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5" name="Footer Placeholder 4">
            <a:extLst>
              <a:ext uri="{FF2B5EF4-FFF2-40B4-BE49-F238E27FC236}">
                <a16:creationId xmlns:a16="http://schemas.microsoft.com/office/drawing/2014/main" id="{B9605F09-0FC6-32D9-639F-8D8322816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06B3E-3C6B-9308-CC4E-7800CC6D588A}"/>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167109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8C921-9BB4-A534-744E-D7F75505F0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EEFF3C-8272-3D47-12EE-DCFC3AB4FA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4C5CE-775B-2B3B-CA72-DDBE746D1C40}"/>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5" name="Footer Placeholder 4">
            <a:extLst>
              <a:ext uri="{FF2B5EF4-FFF2-40B4-BE49-F238E27FC236}">
                <a16:creationId xmlns:a16="http://schemas.microsoft.com/office/drawing/2014/main" id="{8622CACE-AEE2-0041-6094-09B358EEC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61F924-ED17-C359-690F-90763DAE1F7D}"/>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278602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9884-6F87-7F70-357E-94B5F8CD0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B406E0-A26C-A509-A591-D7C0BF54D3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208F4-1622-6AD5-1CDB-590691B67316}"/>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5" name="Footer Placeholder 4">
            <a:extLst>
              <a:ext uri="{FF2B5EF4-FFF2-40B4-BE49-F238E27FC236}">
                <a16:creationId xmlns:a16="http://schemas.microsoft.com/office/drawing/2014/main" id="{59D8E66B-A11E-9CAC-CA43-06AC5F165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77042-88EE-E97D-2A2F-D8DC552F616E}"/>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120991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12A6-2575-A703-E4A7-7A9A7BD243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74A63C-BBB7-9F12-66F0-6F6E7C4522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750067-4C37-8A61-C301-E9496D465DA2}"/>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5" name="Footer Placeholder 4">
            <a:extLst>
              <a:ext uri="{FF2B5EF4-FFF2-40B4-BE49-F238E27FC236}">
                <a16:creationId xmlns:a16="http://schemas.microsoft.com/office/drawing/2014/main" id="{9A103B9F-FFF9-75DF-00E1-E15172853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8C789-9D60-9987-EC6F-1233CFCB8878}"/>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17170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980A-B26B-A080-7347-B3A0EF616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B3276-0FCF-3167-90F5-D8572224BA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BE1FE4-138D-E2F3-4AF1-C552C38C3B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E600F1-5C93-6698-5B04-B596982F9B1E}"/>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6" name="Footer Placeholder 5">
            <a:extLst>
              <a:ext uri="{FF2B5EF4-FFF2-40B4-BE49-F238E27FC236}">
                <a16:creationId xmlns:a16="http://schemas.microsoft.com/office/drawing/2014/main" id="{EDA604EF-A565-F6E0-26C6-7727EFE9B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A2D47C-73E4-D4D8-9CFC-FCB198F0EBDB}"/>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203655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439E-EA61-8130-28DC-690EBB0016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4CC48C-B40F-CE7D-6E53-3FCD8E337D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37496A-933A-3B71-C464-4F099F8F5F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6D1759-A50E-57EE-3475-A93C4B2F9B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37DD8B-EA7A-030F-696B-884826B985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9E7140-B679-7D04-7988-CFA4FC3A7B3C}"/>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8" name="Footer Placeholder 7">
            <a:extLst>
              <a:ext uri="{FF2B5EF4-FFF2-40B4-BE49-F238E27FC236}">
                <a16:creationId xmlns:a16="http://schemas.microsoft.com/office/drawing/2014/main" id="{EF4C3434-3662-F0A1-CB35-12DD68BDFA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02800E-AC9A-D1EB-F2D5-0AFB726AF1AE}"/>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323182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2E0B0-3AF1-77A7-2158-A5164293AA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C327F3-CA29-4E2F-BF0D-38BDA3B9DD3B}"/>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4" name="Footer Placeholder 3">
            <a:extLst>
              <a:ext uri="{FF2B5EF4-FFF2-40B4-BE49-F238E27FC236}">
                <a16:creationId xmlns:a16="http://schemas.microsoft.com/office/drawing/2014/main" id="{13224BBE-D1DD-1213-FDD8-B1CA736B9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331003-A051-98C9-1C10-9ABFBB0674A0}"/>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1639562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288EC5-CCCC-6E80-6AC4-9ECB2794BB15}"/>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3" name="Footer Placeholder 2">
            <a:extLst>
              <a:ext uri="{FF2B5EF4-FFF2-40B4-BE49-F238E27FC236}">
                <a16:creationId xmlns:a16="http://schemas.microsoft.com/office/drawing/2014/main" id="{EE96BC52-E774-49C0-EA11-C0AE0B12CC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7E654-6009-BF7D-0AC6-DF7B2E1EB861}"/>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134889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49EF-6E54-F5F6-B3B5-1D965F11A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E67B3B-FA65-43DA-BD82-137CC3E40B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E39D72-23E5-74D9-85E1-5D4431ED6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FF36EB-91AF-3680-7420-93D354D441E7}"/>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6" name="Footer Placeholder 5">
            <a:extLst>
              <a:ext uri="{FF2B5EF4-FFF2-40B4-BE49-F238E27FC236}">
                <a16:creationId xmlns:a16="http://schemas.microsoft.com/office/drawing/2014/main" id="{8FFA08A4-8533-DD77-A833-61C3FB03AF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C8A6D3-24C7-C8BD-7EB4-68634787FF64}"/>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311131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0E759-941C-FC7F-5015-EAEF53ABAD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0CF6C9-14BC-5B00-D7CE-ECB204919B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7603FB-B842-443C-1B9B-E48960A20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4BA5D-4CCC-2848-7450-D671F2029644}"/>
              </a:ext>
            </a:extLst>
          </p:cNvPr>
          <p:cNvSpPr>
            <a:spLocks noGrp="1"/>
          </p:cNvSpPr>
          <p:nvPr>
            <p:ph type="dt" sz="half" idx="10"/>
          </p:nvPr>
        </p:nvSpPr>
        <p:spPr/>
        <p:txBody>
          <a:bodyPr/>
          <a:lstStyle/>
          <a:p>
            <a:fld id="{393A70A2-E178-974C-B145-36C9AE5458C4}" type="datetimeFigureOut">
              <a:rPr lang="en-US" smtClean="0"/>
              <a:t>4/26/2024</a:t>
            </a:fld>
            <a:endParaRPr lang="en-US"/>
          </a:p>
        </p:txBody>
      </p:sp>
      <p:sp>
        <p:nvSpPr>
          <p:cNvPr id="6" name="Footer Placeholder 5">
            <a:extLst>
              <a:ext uri="{FF2B5EF4-FFF2-40B4-BE49-F238E27FC236}">
                <a16:creationId xmlns:a16="http://schemas.microsoft.com/office/drawing/2014/main" id="{439DA5FF-6CBD-BE77-456D-B06F6EA558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F3C4A-BB5A-4E3B-EB3B-C0897356579D}"/>
              </a:ext>
            </a:extLst>
          </p:cNvPr>
          <p:cNvSpPr>
            <a:spLocks noGrp="1"/>
          </p:cNvSpPr>
          <p:nvPr>
            <p:ph type="sldNum" sz="quarter" idx="12"/>
          </p:nvPr>
        </p:nvSpPr>
        <p:spPr/>
        <p:txBody>
          <a:bodyPr/>
          <a:lstStyle/>
          <a:p>
            <a:fld id="{96FD95B9-9040-F24A-9641-51320A1B20AD}" type="slidenum">
              <a:rPr lang="en-US" smtClean="0"/>
              <a:t>‹#›</a:t>
            </a:fld>
            <a:endParaRPr lang="en-US"/>
          </a:p>
        </p:txBody>
      </p:sp>
    </p:spTree>
    <p:extLst>
      <p:ext uri="{BB962C8B-B14F-4D97-AF65-F5344CB8AC3E}">
        <p14:creationId xmlns:p14="http://schemas.microsoft.com/office/powerpoint/2010/main" val="624728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EBA8F-E2FC-5F85-35A3-E9CC853826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D14C74-6314-988E-AAA3-46181702F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0F2AC-C86D-D2AF-2429-DB4926B83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3A70A2-E178-974C-B145-36C9AE5458C4}" type="datetimeFigureOut">
              <a:rPr lang="en-US" smtClean="0"/>
              <a:t>4/26/2024</a:t>
            </a:fld>
            <a:endParaRPr lang="en-US"/>
          </a:p>
        </p:txBody>
      </p:sp>
      <p:sp>
        <p:nvSpPr>
          <p:cNvPr id="5" name="Footer Placeholder 4">
            <a:extLst>
              <a:ext uri="{FF2B5EF4-FFF2-40B4-BE49-F238E27FC236}">
                <a16:creationId xmlns:a16="http://schemas.microsoft.com/office/drawing/2014/main" id="{29104738-AF54-7C51-99BA-11021B7F98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2F91A65-7D11-718D-7A02-F9A3BD595F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FD95B9-9040-F24A-9641-51320A1B20AD}" type="slidenum">
              <a:rPr lang="en-US" smtClean="0"/>
              <a:t>‹#›</a:t>
            </a:fld>
            <a:endParaRPr lang="en-US"/>
          </a:p>
        </p:txBody>
      </p:sp>
    </p:spTree>
    <p:extLst>
      <p:ext uri="{BB962C8B-B14F-4D97-AF65-F5344CB8AC3E}">
        <p14:creationId xmlns:p14="http://schemas.microsoft.com/office/powerpoint/2010/main" val="993420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image" Target="../media/image4.jpeg"/><Relationship Id="rId7" Type="http://schemas.openxmlformats.org/officeDocument/2006/relationships/image" Target="../media/image6.png"/><Relationship Id="rId12" Type="http://schemas.openxmlformats.org/officeDocument/2006/relationships/customXml" Target="../ink/ink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3B3F343-933E-0F5D-49C4-1BF49926A250}"/>
              </a:ext>
            </a:extLst>
          </p:cNvPr>
          <p:cNvSpPr>
            <a:spLocks noGrp="1"/>
          </p:cNvSpPr>
          <p:nvPr>
            <p:ph type="ctrTitle"/>
          </p:nvPr>
        </p:nvSpPr>
        <p:spPr>
          <a:xfrm>
            <a:off x="2026693" y="1030406"/>
            <a:ext cx="8147713" cy="3081242"/>
          </a:xfrm>
        </p:spPr>
        <p:txBody>
          <a:bodyPr anchor="ctr">
            <a:normAutofit/>
          </a:bodyPr>
          <a:lstStyle/>
          <a:p>
            <a:r>
              <a:rPr lang="en-US" sz="4800" dirty="0">
                <a:solidFill>
                  <a:srgbClr val="FFFFFF"/>
                </a:solidFill>
                <a:latin typeface="Corbel" panose="020B0503020204020204" pitchFamily="34" charset="0"/>
              </a:rPr>
              <a:t>Barriers to Effective Health Care for Disabled People: Signs of Progress in Medicine and Law</a:t>
            </a:r>
          </a:p>
        </p:txBody>
      </p:sp>
      <p:sp>
        <p:nvSpPr>
          <p:cNvPr id="3" name="Subtitle 2">
            <a:extLst>
              <a:ext uri="{FF2B5EF4-FFF2-40B4-BE49-F238E27FC236}">
                <a16:creationId xmlns:a16="http://schemas.microsoft.com/office/drawing/2014/main" id="{52CC93FA-7481-4761-FEF0-162AFC805624}"/>
              </a:ext>
            </a:extLst>
          </p:cNvPr>
          <p:cNvSpPr>
            <a:spLocks noGrp="1"/>
          </p:cNvSpPr>
          <p:nvPr>
            <p:ph type="subTitle" idx="1"/>
          </p:nvPr>
        </p:nvSpPr>
        <p:spPr>
          <a:xfrm>
            <a:off x="1559943" y="5171093"/>
            <a:ext cx="9078628" cy="860620"/>
          </a:xfrm>
        </p:spPr>
        <p:txBody>
          <a:bodyPr anchor="ctr">
            <a:noAutofit/>
          </a:bodyPr>
          <a:lstStyle/>
          <a:p>
            <a:r>
              <a:rPr lang="en-US" sz="1600" dirty="0">
                <a:solidFill>
                  <a:srgbClr val="FFFFFF"/>
                </a:solidFill>
                <a:latin typeface="Corbel" panose="020B0503020204020204" pitchFamily="34" charset="0"/>
              </a:rPr>
              <a:t>Prof. Mary Crossley</a:t>
            </a:r>
          </a:p>
          <a:p>
            <a:r>
              <a:rPr lang="en-US" sz="1600" dirty="0">
                <a:solidFill>
                  <a:srgbClr val="FFFFFF"/>
                </a:solidFill>
                <a:latin typeface="Corbel" panose="020B0503020204020204" pitchFamily="34" charset="0"/>
              </a:rPr>
              <a:t>University of Pittsburgh School of Law</a:t>
            </a:r>
          </a:p>
          <a:p>
            <a:r>
              <a:rPr lang="en-US" sz="1600" dirty="0">
                <a:solidFill>
                  <a:srgbClr val="FFFFFF"/>
                </a:solidFill>
                <a:latin typeface="Corbel" panose="020B0503020204020204" pitchFamily="34" charset="0"/>
              </a:rPr>
              <a:t>April 12, 2024</a:t>
            </a:r>
          </a:p>
        </p:txBody>
      </p:sp>
    </p:spTree>
    <p:extLst>
      <p:ext uri="{BB962C8B-B14F-4D97-AF65-F5344CB8AC3E}">
        <p14:creationId xmlns:p14="http://schemas.microsoft.com/office/powerpoint/2010/main" val="749225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28895-7883-419F-698B-CFB6F922452B}"/>
              </a:ext>
            </a:extLst>
          </p:cNvPr>
          <p:cNvSpPr>
            <a:spLocks noGrp="1"/>
          </p:cNvSpPr>
          <p:nvPr>
            <p:ph type="title"/>
          </p:nvPr>
        </p:nvSpPr>
        <p:spPr>
          <a:xfrm>
            <a:off x="5764783" y="349664"/>
            <a:ext cx="5845571" cy="1638377"/>
          </a:xfrm>
        </p:spPr>
        <p:txBody>
          <a:bodyPr anchor="b">
            <a:normAutofit/>
          </a:bodyPr>
          <a:lstStyle/>
          <a:p>
            <a:r>
              <a:rPr lang="en-US" sz="4800" dirty="0">
                <a:latin typeface="Corbel" panose="020B0503020204020204" pitchFamily="34" charset="0"/>
              </a:rPr>
              <a:t>Knowledge barriers</a:t>
            </a:r>
          </a:p>
        </p:txBody>
      </p:sp>
      <p:sp>
        <p:nvSpPr>
          <p:cNvPr id="1049" name="Rectangle 104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Gears In Head Outline | Great PowerPoint ClipArt for Presentations -  PresenterMedia.com">
            <a:extLst>
              <a:ext uri="{FF2B5EF4-FFF2-40B4-BE49-F238E27FC236}">
                <a16:creationId xmlns:a16="http://schemas.microsoft.com/office/drawing/2014/main" id="{B225AFCF-3571-BF29-1A31-7326785893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9" b="-3"/>
          <a:stretch/>
        </p:blipFill>
        <p:spPr bwMode="auto">
          <a:xfrm>
            <a:off x="535110" y="627954"/>
            <a:ext cx="4235516" cy="53533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86840DA-EDAE-2CA6-D5E0-5AAB2D33FD20}"/>
              </a:ext>
            </a:extLst>
          </p:cNvPr>
          <p:cNvSpPr>
            <a:spLocks noGrp="1"/>
          </p:cNvSpPr>
          <p:nvPr>
            <p:ph idx="1"/>
          </p:nvPr>
        </p:nvSpPr>
        <p:spPr>
          <a:xfrm>
            <a:off x="5766262" y="2620641"/>
            <a:ext cx="5837750" cy="3023702"/>
          </a:xfrm>
        </p:spPr>
        <p:txBody>
          <a:bodyPr anchor="ctr">
            <a:normAutofit/>
          </a:bodyPr>
          <a:lstStyle/>
          <a:p>
            <a:r>
              <a:rPr lang="en-US" sz="2400" dirty="0">
                <a:latin typeface="Corbel" panose="020B0503020204020204" pitchFamily="34" charset="0"/>
              </a:rPr>
              <a:t>Providers’ limited knowledge regarding legal obligations</a:t>
            </a:r>
          </a:p>
          <a:p>
            <a:endParaRPr lang="en-US" sz="2400" dirty="0">
              <a:latin typeface="Corbel" panose="020B0503020204020204" pitchFamily="34" charset="0"/>
            </a:endParaRPr>
          </a:p>
          <a:p>
            <a:r>
              <a:rPr lang="en-US" sz="2400" dirty="0">
                <a:latin typeface="Corbel" panose="020B0503020204020204" pitchFamily="34" charset="0"/>
              </a:rPr>
              <a:t>Providers’ limited disability competence training</a:t>
            </a:r>
          </a:p>
          <a:p>
            <a:endParaRPr lang="en-US" sz="2000" dirty="0"/>
          </a:p>
        </p:txBody>
      </p:sp>
    </p:spTree>
    <p:extLst>
      <p:ext uri="{BB962C8B-B14F-4D97-AF65-F5344CB8AC3E}">
        <p14:creationId xmlns:p14="http://schemas.microsoft.com/office/powerpoint/2010/main" val="3876584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CE052-759E-0DDC-7E92-4AC67C82AF2B}"/>
              </a:ext>
            </a:extLst>
          </p:cNvPr>
          <p:cNvSpPr>
            <a:spLocks noGrp="1"/>
          </p:cNvSpPr>
          <p:nvPr>
            <p:ph type="title"/>
          </p:nvPr>
        </p:nvSpPr>
        <p:spPr>
          <a:xfrm>
            <a:off x="1024467" y="398992"/>
            <a:ext cx="10515600" cy="1325563"/>
          </a:xfrm>
        </p:spPr>
        <p:txBody>
          <a:bodyPr/>
          <a:lstStyle/>
          <a:p>
            <a:r>
              <a:rPr lang="en-US" dirty="0">
                <a:solidFill>
                  <a:schemeClr val="bg1"/>
                </a:solidFill>
                <a:latin typeface="Corbel" panose="020B0503020204020204" pitchFamily="34" charset="0"/>
              </a:rPr>
              <a:t>Knowledge barriers: legal obligations</a:t>
            </a:r>
          </a:p>
        </p:txBody>
      </p:sp>
      <p:pic>
        <p:nvPicPr>
          <p:cNvPr id="5" name="Content Placeholder 4" descr="A screenshot of a computer&#10;&#10;Description automatically generated">
            <a:extLst>
              <a:ext uri="{FF2B5EF4-FFF2-40B4-BE49-F238E27FC236}">
                <a16:creationId xmlns:a16="http://schemas.microsoft.com/office/drawing/2014/main" id="{A09FDFAC-1C54-5377-E573-4DC30C3AE850}"/>
              </a:ext>
            </a:extLst>
          </p:cNvPr>
          <p:cNvPicPr>
            <a:picLocks noGrp="1" noChangeAspect="1"/>
          </p:cNvPicPr>
          <p:nvPr>
            <p:ph idx="1"/>
          </p:nvPr>
        </p:nvPicPr>
        <p:blipFill rotWithShape="1">
          <a:blip r:embed="rId3"/>
          <a:srcRect l="7713" t="19584" r="7453" b="32948"/>
          <a:stretch/>
        </p:blipFill>
        <p:spPr>
          <a:xfrm>
            <a:off x="442565" y="2035316"/>
            <a:ext cx="7888637" cy="2758699"/>
          </a:xfrm>
        </p:spPr>
      </p:pic>
      <p:pic>
        <p:nvPicPr>
          <p:cNvPr id="2050" name="Picture 2" descr="Premium Photo | Young woman physician feeling puzzled and confused,  scratching head and looking to the side">
            <a:extLst>
              <a:ext uri="{FF2B5EF4-FFF2-40B4-BE49-F238E27FC236}">
                <a16:creationId xmlns:a16="http://schemas.microsoft.com/office/drawing/2014/main" id="{F557DF8C-CC19-48DE-5CB7-3C7207FA8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929" y="2035316"/>
            <a:ext cx="4875973" cy="324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21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14F9D6-28D2-CC91-42B3-BC80DBE4871E}"/>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dirty="0">
                <a:latin typeface="Corbel" panose="020B0503020204020204" pitchFamily="34" charset="0"/>
              </a:rPr>
              <a:t>Attitudinal barriers: Inattention to disabled patients’ perspectives</a:t>
            </a:r>
          </a:p>
        </p:txBody>
      </p:sp>
      <p:pic>
        <p:nvPicPr>
          <p:cNvPr id="4" name="Picture 4" descr="A photograph of a white man with glasses and a pony tail sitting in a wheelchair, apparently in an office, and smiling.">
            <a:extLst>
              <a:ext uri="{FF2B5EF4-FFF2-40B4-BE49-F238E27FC236}">
                <a16:creationId xmlns:a16="http://schemas.microsoft.com/office/drawing/2014/main" id="{A1085E26-6C42-353A-4863-A48017CF2CE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67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7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CBB13A-3BFF-50BC-0E5F-7AF25C6BFA15}"/>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dirty="0">
                <a:latin typeface="Corbel" panose="020B0503020204020204" pitchFamily="34" charset="0"/>
              </a:rPr>
              <a:t>Attitudinal barriers: </a:t>
            </a:r>
            <a:br>
              <a:rPr lang="en-US" sz="4600" dirty="0">
                <a:latin typeface="Corbel" panose="020B0503020204020204" pitchFamily="34" charset="0"/>
              </a:rPr>
            </a:br>
            <a:r>
              <a:rPr lang="en-US" sz="4600" dirty="0">
                <a:latin typeface="Corbel" panose="020B0503020204020204" pitchFamily="34" charset="0"/>
              </a:rPr>
              <a:t>Providers’ beliefs and biases</a:t>
            </a:r>
          </a:p>
        </p:txBody>
      </p:sp>
      <p:sp>
        <p:nvSpPr>
          <p:cNvPr id="615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Premium Photo | A shattered mirror reflecting fragmented images of a  person's face conveying the distorted selfperception and shattered identity  often experienced during depression">
            <a:extLst>
              <a:ext uri="{FF2B5EF4-FFF2-40B4-BE49-F238E27FC236}">
                <a16:creationId xmlns:a16="http://schemas.microsoft.com/office/drawing/2014/main" id="{38C731FC-4FD6-5467-0501-A2F1F3034E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0399" y="2660905"/>
            <a:ext cx="4582249" cy="30471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computer&#10;&#10;Description automatically generated">
            <a:extLst>
              <a:ext uri="{FF2B5EF4-FFF2-40B4-BE49-F238E27FC236}">
                <a16:creationId xmlns:a16="http://schemas.microsoft.com/office/drawing/2014/main" id="{21566417-EA8B-D3DA-C46B-08D132604BC5}"/>
              </a:ext>
            </a:extLst>
          </p:cNvPr>
          <p:cNvPicPr>
            <a:picLocks noChangeAspect="1"/>
          </p:cNvPicPr>
          <p:nvPr/>
        </p:nvPicPr>
        <p:blipFill rotWithShape="1">
          <a:blip r:embed="rId4"/>
          <a:srcRect l="27848" t="19095" r="24711"/>
          <a:stretch/>
        </p:blipFill>
        <p:spPr>
          <a:xfrm>
            <a:off x="6858000" y="2267109"/>
            <a:ext cx="4013200" cy="4277524"/>
          </a:xfrm>
          <a:prstGeom prst="rect">
            <a:avLst/>
          </a:prstGeom>
        </p:spPr>
      </p:pic>
    </p:spTree>
    <p:extLst>
      <p:ext uri="{BB962C8B-B14F-4D97-AF65-F5344CB8AC3E}">
        <p14:creationId xmlns:p14="http://schemas.microsoft.com/office/powerpoint/2010/main" val="378764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ate out the gate? Still time for success with 2023 crop">
            <a:extLst>
              <a:ext uri="{FF2B5EF4-FFF2-40B4-BE49-F238E27FC236}">
                <a16:creationId xmlns:a16="http://schemas.microsoft.com/office/drawing/2014/main" id="{93667BAB-22F0-2296-12CE-52139646D6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67" t="9091" r="1619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0F1E296A-CE6F-3AC8-BCD8-3A66B7ABBB35}"/>
              </a:ext>
            </a:extLst>
          </p:cNvPr>
          <p:cNvSpPr>
            <a:spLocks noGrp="1"/>
          </p:cNvSpPr>
          <p:nvPr>
            <p:ph type="title"/>
          </p:nvPr>
        </p:nvSpPr>
        <p:spPr>
          <a:xfrm>
            <a:off x="1056205" y="1079702"/>
            <a:ext cx="4023360" cy="3204134"/>
          </a:xfrm>
        </p:spPr>
        <p:txBody>
          <a:bodyPr vert="horz" lIns="91440" tIns="45720" rIns="91440" bIns="45720" rtlCol="0" anchor="b">
            <a:normAutofit/>
          </a:bodyPr>
          <a:lstStyle/>
          <a:p>
            <a:r>
              <a:rPr lang="en-US" sz="4800" dirty="0">
                <a:solidFill>
                  <a:schemeClr val="bg1"/>
                </a:solidFill>
                <a:latin typeface="Corbel" panose="020B0503020204020204" pitchFamily="34" charset="0"/>
              </a:rPr>
              <a:t>Emerging  signs of progress</a:t>
            </a:r>
          </a:p>
        </p:txBody>
      </p:sp>
      <p:sp>
        <p:nvSpPr>
          <p:cNvPr id="9" name="Text Placeholder 8">
            <a:extLst>
              <a:ext uri="{FF2B5EF4-FFF2-40B4-BE49-F238E27FC236}">
                <a16:creationId xmlns:a16="http://schemas.microsoft.com/office/drawing/2014/main" id="{26E72C3C-2C19-E5DA-99C2-A4C75A0B21E5}"/>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bg1"/>
              </a:solidFill>
            </a:endParaRP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42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50000"/>
            <a:alpha val="6780"/>
          </a:schemeClr>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6F7572-0BB6-CD99-3E19-6E9603395CD1}"/>
              </a:ext>
            </a:extLst>
          </p:cNvPr>
          <p:cNvSpPr>
            <a:spLocks noGrp="1"/>
          </p:cNvSpPr>
          <p:nvPr>
            <p:ph type="title"/>
          </p:nvPr>
        </p:nvSpPr>
        <p:spPr>
          <a:xfrm>
            <a:off x="5297762" y="329184"/>
            <a:ext cx="6251110" cy="1783080"/>
          </a:xfrm>
        </p:spPr>
        <p:txBody>
          <a:bodyPr anchor="b">
            <a:normAutofit/>
          </a:bodyPr>
          <a:lstStyle/>
          <a:p>
            <a:r>
              <a:rPr lang="en-US" sz="5000" dirty="0">
                <a:latin typeface="Corbel" panose="020B0503020204020204" pitchFamily="34" charset="0"/>
              </a:rPr>
              <a:t>Proposed Justice </a:t>
            </a:r>
            <a:r>
              <a:rPr lang="en-US" sz="5000" dirty="0" err="1">
                <a:latin typeface="Corbel" panose="020B0503020204020204" pitchFamily="34" charset="0"/>
              </a:rPr>
              <a:t>Dep’t</a:t>
            </a:r>
            <a:r>
              <a:rPr lang="en-US" sz="5000" dirty="0">
                <a:latin typeface="Corbel" panose="020B0503020204020204" pitchFamily="34" charset="0"/>
              </a:rPr>
              <a:t> regulations (1/24)</a:t>
            </a:r>
          </a:p>
        </p:txBody>
      </p:sp>
      <p:pic>
        <p:nvPicPr>
          <p:cNvPr id="2050" name="Picture 2" descr="Federal Register - Wikipedia">
            <a:extLst>
              <a:ext uri="{FF2B5EF4-FFF2-40B4-BE49-F238E27FC236}">
                <a16:creationId xmlns:a16="http://schemas.microsoft.com/office/drawing/2014/main" id="{07514841-95CF-FCED-AE6A-E934DD768A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8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093A7E-510D-6474-FF3F-EEA59CF2E095}"/>
              </a:ext>
            </a:extLst>
          </p:cNvPr>
          <p:cNvSpPr>
            <a:spLocks noGrp="1"/>
          </p:cNvSpPr>
          <p:nvPr>
            <p:ph idx="1"/>
          </p:nvPr>
        </p:nvSpPr>
        <p:spPr>
          <a:xfrm>
            <a:off x="5297762" y="2706624"/>
            <a:ext cx="6251110" cy="3483864"/>
          </a:xfrm>
        </p:spPr>
        <p:txBody>
          <a:bodyPr>
            <a:normAutofit/>
          </a:bodyPr>
          <a:lstStyle/>
          <a:p>
            <a:r>
              <a:rPr lang="en-US" sz="2200" dirty="0">
                <a:latin typeface="Corbel" panose="020B0503020204020204" pitchFamily="34" charset="0"/>
              </a:rPr>
              <a:t>Promulgated under Title II of ADA (applies to state and local gov’ts)</a:t>
            </a:r>
          </a:p>
          <a:p>
            <a:endParaRPr lang="en-US" sz="2200" dirty="0">
              <a:latin typeface="Corbel" panose="020B0503020204020204" pitchFamily="34" charset="0"/>
            </a:endParaRPr>
          </a:p>
          <a:p>
            <a:r>
              <a:rPr lang="en-US" sz="2200" dirty="0">
                <a:latin typeface="Corbel" panose="020B0503020204020204" pitchFamily="34" charset="0"/>
              </a:rPr>
              <a:t>Sets out requirements for use of accessible medical diagnostic equipment (MDE), using standards crafted by Access Board</a:t>
            </a:r>
          </a:p>
          <a:p>
            <a:endParaRPr lang="en-US" sz="2200" dirty="0"/>
          </a:p>
        </p:txBody>
      </p:sp>
    </p:spTree>
    <p:extLst>
      <p:ext uri="{BB962C8B-B14F-4D97-AF65-F5344CB8AC3E}">
        <p14:creationId xmlns:p14="http://schemas.microsoft.com/office/powerpoint/2010/main" val="951668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50000"/>
            <a:alpha val="694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537F1-2B9D-1DBF-69D8-D6E6FE0B866B}"/>
              </a:ext>
            </a:extLst>
          </p:cNvPr>
          <p:cNvSpPr>
            <a:spLocks noGrp="1"/>
          </p:cNvSpPr>
          <p:nvPr>
            <p:ph type="title"/>
          </p:nvPr>
        </p:nvSpPr>
        <p:spPr/>
        <p:txBody>
          <a:bodyPr>
            <a:normAutofit/>
          </a:bodyPr>
          <a:lstStyle/>
          <a:p>
            <a:r>
              <a:rPr lang="en-US" sz="3600" dirty="0">
                <a:solidFill>
                  <a:srgbClr val="FF0000"/>
                </a:solidFill>
                <a:latin typeface="Corbel" panose="020B0503020204020204" pitchFamily="34" charset="0"/>
              </a:rPr>
              <a:t>Proposed HHS Regulations </a:t>
            </a:r>
            <a:r>
              <a:rPr lang="en-US" sz="3600" dirty="0">
                <a:latin typeface="Corbel" panose="020B0503020204020204" pitchFamily="34" charset="0"/>
              </a:rPr>
              <a:t>(9/23)</a:t>
            </a:r>
          </a:p>
        </p:txBody>
      </p:sp>
      <p:sp>
        <p:nvSpPr>
          <p:cNvPr id="3" name="Content Placeholder 2">
            <a:extLst>
              <a:ext uri="{FF2B5EF4-FFF2-40B4-BE49-F238E27FC236}">
                <a16:creationId xmlns:a16="http://schemas.microsoft.com/office/drawing/2014/main" id="{78DCF213-1A72-E0E2-7C6A-CB519BCE63E5}"/>
              </a:ext>
            </a:extLst>
          </p:cNvPr>
          <p:cNvSpPr>
            <a:spLocks noGrp="1"/>
          </p:cNvSpPr>
          <p:nvPr>
            <p:ph idx="1"/>
          </p:nvPr>
        </p:nvSpPr>
        <p:spPr>
          <a:xfrm>
            <a:off x="838200" y="1690688"/>
            <a:ext cx="10515600" cy="4144963"/>
          </a:xfrm>
        </p:spPr>
        <p:txBody>
          <a:bodyPr>
            <a:normAutofit/>
          </a:bodyPr>
          <a:lstStyle/>
          <a:p>
            <a:pPr marL="0" indent="0">
              <a:buNone/>
            </a:pPr>
            <a:endParaRPr lang="en-US" dirty="0">
              <a:latin typeface="Corbel" panose="020B0503020204020204" pitchFamily="34" charset="0"/>
            </a:endParaRPr>
          </a:p>
          <a:p>
            <a:r>
              <a:rPr lang="en-US" dirty="0">
                <a:latin typeface="Corbel" panose="020B0503020204020204" pitchFamily="34" charset="0"/>
              </a:rPr>
              <a:t>Promulgated under §504 of the Rehabilitation Act (applies to recipients of federal funding)</a:t>
            </a:r>
          </a:p>
          <a:p>
            <a:endParaRPr lang="en-US" dirty="0">
              <a:latin typeface="Corbel" panose="020B0503020204020204" pitchFamily="34" charset="0"/>
            </a:endParaRPr>
          </a:p>
          <a:p>
            <a:r>
              <a:rPr lang="en-US" dirty="0">
                <a:latin typeface="Corbel" panose="020B0503020204020204" pitchFamily="34" charset="0"/>
              </a:rPr>
              <a:t>Establishes enforceable accessibility standards for medical equipment (coordinated with DOJ proposed rule)</a:t>
            </a:r>
          </a:p>
          <a:p>
            <a:pPr marL="0" indent="0">
              <a:buNone/>
            </a:pPr>
            <a:endParaRPr lang="en-US" dirty="0">
              <a:latin typeface="Corbel" panose="020B0503020204020204" pitchFamily="34" charset="0"/>
            </a:endParaRPr>
          </a:p>
        </p:txBody>
      </p:sp>
    </p:spTree>
    <p:extLst>
      <p:ext uri="{BB962C8B-B14F-4D97-AF65-F5344CB8AC3E}">
        <p14:creationId xmlns:p14="http://schemas.microsoft.com/office/powerpoint/2010/main" val="88829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0537F1-2B9D-1DBF-69D8-D6E6FE0B866B}"/>
              </a:ext>
            </a:extLst>
          </p:cNvPr>
          <p:cNvSpPr>
            <a:spLocks noGrp="1"/>
          </p:cNvSpPr>
          <p:nvPr>
            <p:ph type="title"/>
          </p:nvPr>
        </p:nvSpPr>
        <p:spPr>
          <a:xfrm>
            <a:off x="572493" y="238539"/>
            <a:ext cx="11018520" cy="1434415"/>
          </a:xfrm>
        </p:spPr>
        <p:txBody>
          <a:bodyPr anchor="b">
            <a:normAutofit/>
          </a:bodyPr>
          <a:lstStyle/>
          <a:p>
            <a:r>
              <a:rPr lang="en-US" dirty="0">
                <a:latin typeface="Corbel" panose="020B0503020204020204" pitchFamily="34" charset="0"/>
              </a:rPr>
              <a:t>Proposed HHS Regulations re bias, devaluation, and segregation</a:t>
            </a:r>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DCF213-1A72-E0E2-7C6A-CB519BCE63E5}"/>
              </a:ext>
            </a:extLst>
          </p:cNvPr>
          <p:cNvSpPr>
            <a:spLocks noGrp="1"/>
          </p:cNvSpPr>
          <p:nvPr>
            <p:ph idx="1"/>
          </p:nvPr>
        </p:nvSpPr>
        <p:spPr>
          <a:xfrm>
            <a:off x="572492" y="2071316"/>
            <a:ext cx="7071891" cy="4119172"/>
          </a:xfrm>
        </p:spPr>
        <p:txBody>
          <a:bodyPr anchor="t">
            <a:normAutofit/>
          </a:bodyPr>
          <a:lstStyle/>
          <a:p>
            <a:pPr marL="0" indent="0">
              <a:buNone/>
            </a:pPr>
            <a:endParaRPr lang="en-US" sz="1900" dirty="0">
              <a:latin typeface="Corbel" panose="020B0503020204020204" pitchFamily="34" charset="0"/>
            </a:endParaRPr>
          </a:p>
          <a:p>
            <a:r>
              <a:rPr lang="en-US" sz="2000" dirty="0">
                <a:latin typeface="Corbel" panose="020B0503020204020204" pitchFamily="34" charset="0"/>
              </a:rPr>
              <a:t>Prohibits limiting or denying medical care based on </a:t>
            </a:r>
          </a:p>
          <a:p>
            <a:pPr lvl="1">
              <a:buFont typeface="Wingdings" pitchFamily="2" charset="2"/>
              <a:buChar char="Ø"/>
            </a:pPr>
            <a:r>
              <a:rPr lang="en-US" sz="2000" dirty="0">
                <a:latin typeface="Corbel" panose="020B0503020204020204" pitchFamily="34" charset="0"/>
              </a:rPr>
              <a:t>Biases or stereotypes about a patient’s disability</a:t>
            </a:r>
          </a:p>
          <a:p>
            <a:pPr lvl="1">
              <a:buFont typeface="Wingdings" pitchFamily="2" charset="2"/>
              <a:buChar char="Ø"/>
            </a:pPr>
            <a:r>
              <a:rPr lang="en-US" sz="2000" dirty="0">
                <a:latin typeface="Corbel" panose="020B0503020204020204" pitchFamily="34" charset="0"/>
              </a:rPr>
              <a:t>Judgments that a disabled patient will be a burden</a:t>
            </a:r>
          </a:p>
          <a:p>
            <a:pPr lvl="1">
              <a:buFont typeface="Wingdings" pitchFamily="2" charset="2"/>
              <a:buChar char="Ø"/>
            </a:pPr>
            <a:r>
              <a:rPr lang="en-US" sz="2000" dirty="0">
                <a:latin typeface="Corbel" panose="020B0503020204020204" pitchFamily="34" charset="0"/>
              </a:rPr>
              <a:t>Beliefs that life with a disability is of less value or not worth living</a:t>
            </a:r>
          </a:p>
          <a:p>
            <a:pPr marL="0" indent="0">
              <a:buNone/>
            </a:pPr>
            <a:endParaRPr lang="en-US" sz="2000" dirty="0">
              <a:latin typeface="Corbel" panose="020B0503020204020204" pitchFamily="34" charset="0"/>
            </a:endParaRPr>
          </a:p>
          <a:p>
            <a:r>
              <a:rPr lang="en-US" sz="2000" dirty="0">
                <a:latin typeface="Corbel" panose="020B0503020204020204" pitchFamily="34" charset="0"/>
              </a:rPr>
              <a:t>Limits use of value assessment methods placing lower value on extending lives of disabled people</a:t>
            </a:r>
          </a:p>
          <a:p>
            <a:endParaRPr lang="en-US" sz="2000" dirty="0">
              <a:latin typeface="Corbel" panose="020B0503020204020204" pitchFamily="34" charset="0"/>
            </a:endParaRPr>
          </a:p>
          <a:p>
            <a:r>
              <a:rPr lang="en-US" sz="2000" dirty="0">
                <a:latin typeface="Corbel" panose="020B0503020204020204" pitchFamily="34" charset="0"/>
              </a:rPr>
              <a:t>Clarifies obligations associated with the “integration mandate”</a:t>
            </a:r>
          </a:p>
          <a:p>
            <a:pPr lvl="1"/>
            <a:endParaRPr lang="en-US" sz="1900" dirty="0">
              <a:latin typeface="Corbel" panose="020B0503020204020204" pitchFamily="34" charset="0"/>
            </a:endParaRPr>
          </a:p>
        </p:txBody>
      </p:sp>
      <p:pic>
        <p:nvPicPr>
          <p:cNvPr id="3074" name="Picture 2" descr="House Passes Bill To Ban Use Of QALYs In Federal Healthcare Programs">
            <a:extLst>
              <a:ext uri="{FF2B5EF4-FFF2-40B4-BE49-F238E27FC236}">
                <a16:creationId xmlns:a16="http://schemas.microsoft.com/office/drawing/2014/main" id="{55B97C11-CFD2-5717-4774-568E4AE3A6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24" r="-3" b="-3"/>
          <a:stretch/>
        </p:blipFill>
        <p:spPr bwMode="auto">
          <a:xfrm>
            <a:off x="8056715" y="2322576"/>
            <a:ext cx="3562792"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4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A146-3793-FE40-DAE6-AF75436D60E5}"/>
              </a:ext>
            </a:extLst>
          </p:cNvPr>
          <p:cNvSpPr>
            <a:spLocks noGrp="1"/>
          </p:cNvSpPr>
          <p:nvPr>
            <p:ph type="title"/>
          </p:nvPr>
        </p:nvSpPr>
        <p:spPr>
          <a:xfrm>
            <a:off x="5868557" y="1138036"/>
            <a:ext cx="5444382" cy="1402470"/>
          </a:xfrm>
        </p:spPr>
        <p:txBody>
          <a:bodyPr anchor="t">
            <a:normAutofit/>
          </a:bodyPr>
          <a:lstStyle/>
          <a:p>
            <a:r>
              <a:rPr lang="en-US" sz="3600" dirty="0">
                <a:latin typeface="Corbel" panose="020B0503020204020204" pitchFamily="34" charset="0"/>
              </a:rPr>
              <a:t>Signs of progress: health professions</a:t>
            </a:r>
          </a:p>
        </p:txBody>
      </p:sp>
      <p:pic>
        <p:nvPicPr>
          <p:cNvPr id="5" name="Picture 4" descr="Stethoscope on white background">
            <a:extLst>
              <a:ext uri="{FF2B5EF4-FFF2-40B4-BE49-F238E27FC236}">
                <a16:creationId xmlns:a16="http://schemas.microsoft.com/office/drawing/2014/main" id="{21A5D792-EE6A-BA3B-4EFF-A66F2BE43C53}"/>
              </a:ext>
            </a:extLst>
          </p:cNvPr>
          <p:cNvPicPr>
            <a:picLocks noChangeAspect="1"/>
          </p:cNvPicPr>
          <p:nvPr/>
        </p:nvPicPr>
        <p:blipFill rotWithShape="1">
          <a:blip r:embed="rId3"/>
          <a:srcRect r="50238"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BC8B52-F57A-FBB4-262E-77DBE328DE17}"/>
              </a:ext>
            </a:extLst>
          </p:cNvPr>
          <p:cNvSpPr>
            <a:spLocks noGrp="1"/>
          </p:cNvSpPr>
          <p:nvPr>
            <p:ph idx="1"/>
          </p:nvPr>
        </p:nvSpPr>
        <p:spPr>
          <a:xfrm>
            <a:off x="5868557" y="2551176"/>
            <a:ext cx="5444382" cy="3591207"/>
          </a:xfrm>
        </p:spPr>
        <p:txBody>
          <a:bodyPr>
            <a:normAutofit/>
          </a:bodyPr>
          <a:lstStyle/>
          <a:p>
            <a:r>
              <a:rPr lang="en-US" sz="2400" dirty="0">
                <a:latin typeface="Corbel" panose="020B0503020204020204" pitchFamily="34" charset="0"/>
              </a:rPr>
              <a:t>Federal medical research/public health agencies</a:t>
            </a:r>
          </a:p>
          <a:p>
            <a:r>
              <a:rPr lang="en-US" sz="2400" dirty="0">
                <a:latin typeface="Corbel" panose="020B0503020204020204" pitchFamily="34" charset="0"/>
              </a:rPr>
              <a:t>Medical literature</a:t>
            </a:r>
          </a:p>
          <a:p>
            <a:r>
              <a:rPr lang="en-US" sz="2400" dirty="0">
                <a:latin typeface="Corbel" panose="020B0503020204020204" pitchFamily="34" charset="0"/>
              </a:rPr>
              <a:t>Medical education</a:t>
            </a:r>
          </a:p>
        </p:txBody>
      </p:sp>
    </p:spTree>
    <p:extLst>
      <p:ext uri="{BB962C8B-B14F-4D97-AF65-F5344CB8AC3E}">
        <p14:creationId xmlns:p14="http://schemas.microsoft.com/office/powerpoint/2010/main" val="1423664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C282F-A914-9BFE-CC14-1E20AF652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9B5C3-2603-EF24-B1B6-CD468B569A60}"/>
              </a:ext>
            </a:extLst>
          </p:cNvPr>
          <p:cNvSpPr>
            <a:spLocks noGrp="1"/>
          </p:cNvSpPr>
          <p:nvPr>
            <p:ph type="title"/>
          </p:nvPr>
        </p:nvSpPr>
        <p:spPr/>
        <p:txBody>
          <a:bodyPr/>
          <a:lstStyle/>
          <a:p>
            <a:r>
              <a:rPr lang="en-US" dirty="0">
                <a:latin typeface="Corbel" panose="020B0503020204020204" pitchFamily="34" charset="0"/>
              </a:rPr>
              <a:t>NIH Mission Statement: eliminating ableist language</a:t>
            </a:r>
          </a:p>
        </p:txBody>
      </p:sp>
      <p:sp>
        <p:nvSpPr>
          <p:cNvPr id="3" name="Content Placeholder 2">
            <a:extLst>
              <a:ext uri="{FF2B5EF4-FFF2-40B4-BE49-F238E27FC236}">
                <a16:creationId xmlns:a16="http://schemas.microsoft.com/office/drawing/2014/main" id="{8E789DF8-3882-60B3-B7E0-6D8FC96E0A59}"/>
              </a:ext>
            </a:extLst>
          </p:cNvPr>
          <p:cNvSpPr>
            <a:spLocks noGrp="1"/>
          </p:cNvSpPr>
          <p:nvPr>
            <p:ph idx="1"/>
          </p:nvPr>
        </p:nvSpPr>
        <p:spPr>
          <a:xfrm>
            <a:off x="838200" y="2003425"/>
            <a:ext cx="10515600" cy="4351338"/>
          </a:xfrm>
        </p:spPr>
        <p:txBody>
          <a:bodyPr/>
          <a:lstStyle/>
          <a:p>
            <a:pPr marL="0" indent="0">
              <a:buNone/>
            </a:pPr>
            <a:r>
              <a:rPr lang="en-US" i="1" dirty="0">
                <a:latin typeface="Corbel" panose="020B0503020204020204" pitchFamily="34" charset="0"/>
              </a:rPr>
              <a:t>Current:</a:t>
            </a:r>
            <a:r>
              <a:rPr lang="en-US" dirty="0">
                <a:latin typeface="Corbel" panose="020B0503020204020204" pitchFamily="34" charset="0"/>
              </a:rPr>
              <a:t> “To seek fundamental knowledge about the nature and behavior of living systems and the application of that knowledge to enhance health, lengthen life, and </a:t>
            </a:r>
            <a:r>
              <a:rPr lang="en-US" dirty="0">
                <a:solidFill>
                  <a:srgbClr val="FF0000"/>
                </a:solidFill>
                <a:latin typeface="Corbel" panose="020B0503020204020204" pitchFamily="34" charset="0"/>
              </a:rPr>
              <a:t>reduce illness and disability</a:t>
            </a:r>
            <a:r>
              <a:rPr lang="en-US" dirty="0">
                <a:latin typeface="Corbel" panose="020B0503020204020204" pitchFamily="34" charset="0"/>
              </a:rPr>
              <a:t>.”</a:t>
            </a:r>
          </a:p>
          <a:p>
            <a:endParaRPr lang="en-US" dirty="0">
              <a:latin typeface="Corbel" panose="020B0503020204020204" pitchFamily="34" charset="0"/>
            </a:endParaRPr>
          </a:p>
          <a:p>
            <a:pPr marL="0" indent="0">
              <a:buNone/>
            </a:pPr>
            <a:r>
              <a:rPr lang="en-US" i="1" dirty="0">
                <a:latin typeface="Corbel" panose="020B0503020204020204" pitchFamily="34" charset="0"/>
              </a:rPr>
              <a:t>Proposed:</a:t>
            </a:r>
            <a:r>
              <a:rPr lang="en-US" dirty="0">
                <a:latin typeface="Corbel" panose="020B0503020204020204" pitchFamily="34" charset="0"/>
              </a:rPr>
              <a:t> “To seek fundamental knowledge about the nature and behavior of living systems and to apply that knowledge to optimize health and </a:t>
            </a:r>
            <a:r>
              <a:rPr lang="en-US" dirty="0">
                <a:solidFill>
                  <a:srgbClr val="FF0000"/>
                </a:solidFill>
                <a:latin typeface="Corbel" panose="020B0503020204020204" pitchFamily="34" charset="0"/>
              </a:rPr>
              <a:t>prevent or reduce illness for all people</a:t>
            </a:r>
            <a:r>
              <a:rPr lang="en-US" dirty="0">
                <a:latin typeface="Corbel" panose="020B0503020204020204" pitchFamily="34" charset="0"/>
              </a:rPr>
              <a:t>.”</a:t>
            </a:r>
          </a:p>
        </p:txBody>
      </p:sp>
    </p:spTree>
    <p:extLst>
      <p:ext uri="{BB962C8B-B14F-4D97-AF65-F5344CB8AC3E}">
        <p14:creationId xmlns:p14="http://schemas.microsoft.com/office/powerpoint/2010/main" val="79093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A4380-2C79-4C9D-D691-62723DFBC048}"/>
              </a:ext>
            </a:extLst>
          </p:cNvPr>
          <p:cNvSpPr>
            <a:spLocks noGrp="1"/>
          </p:cNvSpPr>
          <p:nvPr>
            <p:ph type="title"/>
          </p:nvPr>
        </p:nvSpPr>
        <p:spPr>
          <a:xfrm>
            <a:off x="630936" y="640080"/>
            <a:ext cx="4818888" cy="1481328"/>
          </a:xfrm>
        </p:spPr>
        <p:txBody>
          <a:bodyPr anchor="b">
            <a:normAutofit/>
          </a:bodyPr>
          <a:lstStyle/>
          <a:p>
            <a:r>
              <a:rPr lang="en-US" sz="5400" dirty="0">
                <a:latin typeface="Corbel" panose="020B0503020204020204" pitchFamily="34" charset="0"/>
              </a:rPr>
              <a:t>Roadmap</a:t>
            </a:r>
          </a:p>
        </p:txBody>
      </p:sp>
      <p:sp>
        <p:nvSpPr>
          <p:cNvPr id="103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B53FA47-C2D2-2A24-84C2-88D079483B0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33930" y="1081543"/>
            <a:ext cx="5458968" cy="34937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63A0094-7257-55A2-F702-004FC32E0967}"/>
              </a:ext>
            </a:extLst>
          </p:cNvPr>
          <p:cNvSpPr>
            <a:spLocks noGrp="1"/>
          </p:cNvSpPr>
          <p:nvPr>
            <p:ph idx="1"/>
          </p:nvPr>
        </p:nvSpPr>
        <p:spPr>
          <a:xfrm>
            <a:off x="630935" y="2660904"/>
            <a:ext cx="5918145" cy="3547872"/>
          </a:xfrm>
        </p:spPr>
        <p:txBody>
          <a:bodyPr anchor="t">
            <a:normAutofit lnSpcReduction="10000"/>
          </a:bodyPr>
          <a:lstStyle/>
          <a:p>
            <a:pPr marL="0" indent="0">
              <a:buNone/>
            </a:pPr>
            <a:r>
              <a:rPr lang="en-US" sz="2000" dirty="0">
                <a:latin typeface="Corbel" panose="020B0503020204020204" pitchFamily="34" charset="0"/>
              </a:rPr>
              <a:t>People with disabilities as a health disparities group</a:t>
            </a:r>
          </a:p>
          <a:p>
            <a:pPr marL="0" indent="0">
              <a:buNone/>
            </a:pPr>
            <a:r>
              <a:rPr lang="en-US" sz="2000" dirty="0">
                <a:latin typeface="Corbel" panose="020B0503020204020204" pitchFamily="34" charset="0"/>
              </a:rPr>
              <a:t>Barriers contributing to disparities</a:t>
            </a:r>
          </a:p>
          <a:p>
            <a:pPr lvl="1"/>
            <a:r>
              <a:rPr lang="en-US" sz="2000" dirty="0">
                <a:latin typeface="Corbel" panose="020B0503020204020204" pitchFamily="34" charset="0"/>
              </a:rPr>
              <a:t>Physical barriers</a:t>
            </a:r>
          </a:p>
          <a:p>
            <a:pPr lvl="1"/>
            <a:r>
              <a:rPr lang="en-US" sz="2000" dirty="0">
                <a:latin typeface="Corbel" panose="020B0503020204020204" pitchFamily="34" charset="0"/>
              </a:rPr>
              <a:t>Communication barriers</a:t>
            </a:r>
          </a:p>
          <a:p>
            <a:pPr lvl="1"/>
            <a:r>
              <a:rPr lang="en-US" sz="2000" dirty="0">
                <a:latin typeface="Corbel" panose="020B0503020204020204" pitchFamily="34" charset="0"/>
              </a:rPr>
              <a:t>Knowledge barriers</a:t>
            </a:r>
          </a:p>
          <a:p>
            <a:pPr lvl="1"/>
            <a:r>
              <a:rPr lang="en-US" sz="2000" dirty="0">
                <a:latin typeface="Corbel" panose="020B0503020204020204" pitchFamily="34" charset="0"/>
              </a:rPr>
              <a:t>Attitudinal barriers</a:t>
            </a:r>
          </a:p>
          <a:p>
            <a:pPr marL="0" indent="0">
              <a:buNone/>
            </a:pPr>
            <a:r>
              <a:rPr lang="en-US" sz="2000" dirty="0">
                <a:latin typeface="Corbel" panose="020B0503020204020204" pitchFamily="34" charset="0"/>
              </a:rPr>
              <a:t>Signs of progress</a:t>
            </a:r>
          </a:p>
          <a:p>
            <a:pPr lvl="1"/>
            <a:r>
              <a:rPr lang="en-US" sz="2000" dirty="0">
                <a:latin typeface="Corbel" panose="020B0503020204020204" pitchFamily="34" charset="0"/>
              </a:rPr>
              <a:t>Greater legal clarity</a:t>
            </a:r>
          </a:p>
          <a:p>
            <a:pPr lvl="1"/>
            <a:r>
              <a:rPr lang="en-US" sz="2000" dirty="0">
                <a:latin typeface="Corbel" panose="020B0503020204020204" pitchFamily="34" charset="0"/>
              </a:rPr>
              <a:t>Increased attention in medicine/public health</a:t>
            </a:r>
          </a:p>
          <a:p>
            <a:pPr marL="0" indent="0">
              <a:buNone/>
            </a:pPr>
            <a:r>
              <a:rPr lang="en-US" sz="2000" dirty="0">
                <a:latin typeface="Corbel" panose="020B0503020204020204" pitchFamily="34" charset="0"/>
              </a:rPr>
              <a:t>Continuing challenges</a:t>
            </a:r>
          </a:p>
        </p:txBody>
      </p:sp>
    </p:spTree>
    <p:extLst>
      <p:ext uri="{BB962C8B-B14F-4D97-AF65-F5344CB8AC3E}">
        <p14:creationId xmlns:p14="http://schemas.microsoft.com/office/powerpoint/2010/main" val="391677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50000"/>
            <a:alpha val="19126"/>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7D1D-BC4C-6980-0056-B3C1348537AA}"/>
              </a:ext>
            </a:extLst>
          </p:cNvPr>
          <p:cNvSpPr>
            <a:spLocks noGrp="1"/>
          </p:cNvSpPr>
          <p:nvPr>
            <p:ph type="title"/>
          </p:nvPr>
        </p:nvSpPr>
        <p:spPr>
          <a:xfrm>
            <a:off x="889001" y="286644"/>
            <a:ext cx="4411133" cy="2054952"/>
          </a:xfrm>
        </p:spPr>
        <p:txBody>
          <a:bodyPr>
            <a:normAutofit/>
          </a:bodyPr>
          <a:lstStyle/>
          <a:p>
            <a:r>
              <a:rPr lang="en-US" dirty="0">
                <a:latin typeface="Corbel" panose="020B0503020204020204" pitchFamily="34" charset="0"/>
              </a:rPr>
              <a:t>Attention to ableism in  medical journals</a:t>
            </a:r>
          </a:p>
        </p:txBody>
      </p:sp>
      <p:pic>
        <p:nvPicPr>
          <p:cNvPr id="5" name="Content Placeholder 4" descr="A screenshot of a computer&#10;&#10;Description automatically generated">
            <a:extLst>
              <a:ext uri="{FF2B5EF4-FFF2-40B4-BE49-F238E27FC236}">
                <a16:creationId xmlns:a16="http://schemas.microsoft.com/office/drawing/2014/main" id="{26C816D5-479A-483F-B79E-543742036BFC}"/>
              </a:ext>
            </a:extLst>
          </p:cNvPr>
          <p:cNvPicPr>
            <a:picLocks noGrp="1" noChangeAspect="1"/>
          </p:cNvPicPr>
          <p:nvPr>
            <p:ph idx="1"/>
          </p:nvPr>
        </p:nvPicPr>
        <p:blipFill rotWithShape="1">
          <a:blip r:embed="rId3"/>
          <a:srcRect l="12544" t="28091" r="8896" b="48559"/>
          <a:stretch/>
        </p:blipFill>
        <p:spPr>
          <a:xfrm>
            <a:off x="825162" y="2838506"/>
            <a:ext cx="8949944" cy="1662528"/>
          </a:xfrm>
        </p:spPr>
      </p:pic>
      <p:pic>
        <p:nvPicPr>
          <p:cNvPr id="4" name="Picture 3" descr="A screenshot of a computer&#10;&#10;Description automatically generated">
            <a:extLst>
              <a:ext uri="{FF2B5EF4-FFF2-40B4-BE49-F238E27FC236}">
                <a16:creationId xmlns:a16="http://schemas.microsoft.com/office/drawing/2014/main" id="{96646EC7-324C-E8E0-0BC7-CFE76FBFC74B}"/>
              </a:ext>
            </a:extLst>
          </p:cNvPr>
          <p:cNvPicPr>
            <a:picLocks noChangeAspect="1"/>
          </p:cNvPicPr>
          <p:nvPr/>
        </p:nvPicPr>
        <p:blipFill rotWithShape="1">
          <a:blip r:embed="rId4"/>
          <a:srcRect l="7622" t="31978" r="10399" b="37940"/>
          <a:stretch/>
        </p:blipFill>
        <p:spPr>
          <a:xfrm>
            <a:off x="3094567" y="4691754"/>
            <a:ext cx="8195733" cy="187960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3C3A21D-528B-01A8-FEDA-CFF0B42A229D}"/>
              </a:ext>
            </a:extLst>
          </p:cNvPr>
          <p:cNvPicPr>
            <a:picLocks noChangeAspect="1"/>
          </p:cNvPicPr>
          <p:nvPr/>
        </p:nvPicPr>
        <p:blipFill rotWithShape="1">
          <a:blip r:embed="rId5"/>
          <a:srcRect l="7993" t="18472" r="32682" b="41901"/>
          <a:stretch/>
        </p:blipFill>
        <p:spPr>
          <a:xfrm>
            <a:off x="5647265" y="286644"/>
            <a:ext cx="5655734" cy="2361142"/>
          </a:xfrm>
          <a:prstGeom prst="rect">
            <a:avLst/>
          </a:prstGeom>
        </p:spPr>
      </p:pic>
    </p:spTree>
    <p:extLst>
      <p:ext uri="{BB962C8B-B14F-4D97-AF65-F5344CB8AC3E}">
        <p14:creationId xmlns:p14="http://schemas.microsoft.com/office/powerpoint/2010/main" val="39953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15908"/>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EFEE2-BDF9-E9F0-5F08-EE9BCDB90AC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000" kern="1200" dirty="0">
                <a:solidFill>
                  <a:schemeClr val="tx1"/>
                </a:solidFill>
                <a:latin typeface="Corbel" panose="020B0503020204020204" pitchFamily="34" charset="0"/>
              </a:rPr>
              <a:t>Medical education</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screenshot of a computer&#10;&#10;Description automatically generated">
            <a:extLst>
              <a:ext uri="{FF2B5EF4-FFF2-40B4-BE49-F238E27FC236}">
                <a16:creationId xmlns:a16="http://schemas.microsoft.com/office/drawing/2014/main" id="{300E0F70-3B1A-62DC-95C3-7229AD358860}"/>
              </a:ext>
            </a:extLst>
          </p:cNvPr>
          <p:cNvPicPr>
            <a:picLocks noGrp="1" noChangeAspect="1"/>
          </p:cNvPicPr>
          <p:nvPr>
            <p:ph idx="1"/>
          </p:nvPr>
        </p:nvPicPr>
        <p:blipFill rotWithShape="1">
          <a:blip r:embed="rId3"/>
          <a:srcRect l="6775" t="15299" r="7422" b="23919"/>
          <a:stretch/>
        </p:blipFill>
        <p:spPr>
          <a:xfrm>
            <a:off x="4654296" y="1818171"/>
            <a:ext cx="7214616" cy="3194226"/>
          </a:xfrm>
          <a:prstGeom prst="rect">
            <a:avLst/>
          </a:prstGeom>
        </p:spPr>
      </p:pic>
    </p:spTree>
    <p:extLst>
      <p:ext uri="{BB962C8B-B14F-4D97-AF65-F5344CB8AC3E}">
        <p14:creationId xmlns:p14="http://schemas.microsoft.com/office/powerpoint/2010/main" val="3738737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Arc 4106">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B9671F6F-C47A-9F73-D826-9DE686B37AE5}"/>
              </a:ext>
            </a:extLst>
          </p:cNvPr>
          <p:cNvSpPr>
            <a:spLocks noGrp="1"/>
          </p:cNvSpPr>
          <p:nvPr>
            <p:ph type="title"/>
          </p:nvPr>
        </p:nvSpPr>
        <p:spPr>
          <a:xfrm>
            <a:off x="4184542" y="1212015"/>
            <a:ext cx="7363990" cy="1325563"/>
          </a:xfrm>
        </p:spPr>
        <p:txBody>
          <a:bodyPr>
            <a:normAutofit/>
          </a:bodyPr>
          <a:lstStyle/>
          <a:p>
            <a:r>
              <a:rPr lang="en-US" sz="3100" dirty="0">
                <a:latin typeface="Corbel" panose="020B0503020204020204" pitchFamily="34" charset="0"/>
              </a:rPr>
              <a:t>Continuing challenge: commodification of health care</a:t>
            </a:r>
          </a:p>
        </p:txBody>
      </p:sp>
      <p:pic>
        <p:nvPicPr>
          <p:cNvPr id="4098" name="Picture 2" descr="Where the Dollar Sign Comes From">
            <a:extLst>
              <a:ext uri="{FF2B5EF4-FFF2-40B4-BE49-F238E27FC236}">
                <a16:creationId xmlns:a16="http://schemas.microsoft.com/office/drawing/2014/main" id="{BA1709D2-A41A-F0C7-FD17-B4DA8C07EC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74" r="12524" b="-2"/>
          <a:stretch/>
        </p:blipFill>
        <p:spPr bwMode="auto">
          <a:xfrm>
            <a:off x="581525" y="367730"/>
            <a:ext cx="3237439" cy="3237439"/>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Premium Vector | Stopwatch icon clipart avatar logotype isolated vector  illustration">
            <a:extLst>
              <a:ext uri="{FF2B5EF4-FFF2-40B4-BE49-F238E27FC236}">
                <a16:creationId xmlns:a16="http://schemas.microsoft.com/office/drawing/2014/main" id="{6578D554-2730-F17A-FE27-61B706D77A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3"/>
          <a:stretch/>
        </p:blipFill>
        <p:spPr bwMode="auto">
          <a:xfrm>
            <a:off x="700246" y="3429000"/>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AA7A1E2-0E22-B07D-E22C-106F1D0D6880}"/>
              </a:ext>
            </a:extLst>
          </p:cNvPr>
          <p:cNvSpPr>
            <a:spLocks noGrp="1"/>
          </p:cNvSpPr>
          <p:nvPr>
            <p:ph idx="1"/>
          </p:nvPr>
        </p:nvSpPr>
        <p:spPr>
          <a:xfrm>
            <a:off x="4184542" y="2918011"/>
            <a:ext cx="7363990" cy="3731257"/>
          </a:xfrm>
        </p:spPr>
        <p:txBody>
          <a:bodyPr>
            <a:normAutofit/>
          </a:bodyPr>
          <a:lstStyle/>
          <a:p>
            <a:endParaRPr lang="en-US" dirty="0">
              <a:latin typeface="Corbel" panose="020B0503020204020204" pitchFamily="34" charset="0"/>
              <a:sym typeface="Wingdings" pitchFamily="2" charset="2"/>
            </a:endParaRPr>
          </a:p>
          <a:p>
            <a:r>
              <a:rPr lang="en-US" dirty="0">
                <a:latin typeface="Corbel" panose="020B0503020204020204" pitchFamily="34" charset="0"/>
                <a:sym typeface="Wingdings" pitchFamily="2" charset="2"/>
              </a:rPr>
              <a:t>Lack of reimbursement for interpreters, other aids</a:t>
            </a:r>
          </a:p>
          <a:p>
            <a:r>
              <a:rPr lang="en-US" dirty="0">
                <a:latin typeface="Corbel" panose="020B0503020204020204" pitchFamily="34" charset="0"/>
              </a:rPr>
              <a:t>“Efficiency” expectations for providers </a:t>
            </a:r>
            <a:r>
              <a:rPr lang="en-US" dirty="0">
                <a:latin typeface="Corbel" panose="020B0503020204020204" pitchFamily="34" charset="0"/>
                <a:sym typeface="Wingdings" pitchFamily="2" charset="2"/>
              </a:rPr>
              <a:t> 15 minute visits</a:t>
            </a:r>
          </a:p>
          <a:p>
            <a:endParaRPr lang="en-US" dirty="0">
              <a:latin typeface="Corbel" panose="020B0503020204020204" pitchFamily="34" charset="0"/>
              <a:sym typeface="Wingdings" pitchFamily="2" charset="2"/>
            </a:endParaRPr>
          </a:p>
          <a:p>
            <a:endParaRPr lang="en-US" dirty="0">
              <a:sym typeface="Wingdings" pitchFamily="2" charset="2"/>
            </a:endParaRPr>
          </a:p>
        </p:txBody>
      </p:sp>
    </p:spTree>
    <p:extLst>
      <p:ext uri="{BB962C8B-B14F-4D97-AF65-F5344CB8AC3E}">
        <p14:creationId xmlns:p14="http://schemas.microsoft.com/office/powerpoint/2010/main" val="282431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9" name="Rectangle 2058">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1" name="Rectangle 2060">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725794-C96B-12BA-1D09-B0AB4C772279}"/>
              </a:ext>
            </a:extLst>
          </p:cNvPr>
          <p:cNvSpPr>
            <a:spLocks noGrp="1"/>
          </p:cNvSpPr>
          <p:nvPr>
            <p:ph type="title"/>
          </p:nvPr>
        </p:nvSpPr>
        <p:spPr>
          <a:xfrm>
            <a:off x="1115568" y="548640"/>
            <a:ext cx="10168128" cy="1179576"/>
          </a:xfrm>
        </p:spPr>
        <p:txBody>
          <a:bodyPr>
            <a:normAutofit/>
          </a:bodyPr>
          <a:lstStyle/>
          <a:p>
            <a:r>
              <a:rPr lang="en-US" sz="3700" dirty="0">
                <a:latin typeface="Corbel" panose="020B0503020204020204" pitchFamily="34" charset="0"/>
              </a:rPr>
              <a:t>Emerging challenge: anti-DEI legislation applicable to health professions education</a:t>
            </a:r>
          </a:p>
        </p:txBody>
      </p:sp>
      <p:sp>
        <p:nvSpPr>
          <p:cNvPr id="2063" name="Rectangle 2062">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A stylized map of the United States showing states where anti-DEI legislation has been proposed and enacted. It show that 10 states have enacted such legislation.">
            <a:extLst>
              <a:ext uri="{FF2B5EF4-FFF2-40B4-BE49-F238E27FC236}">
                <a16:creationId xmlns:a16="http://schemas.microsoft.com/office/drawing/2014/main" id="{D5F27F47-8A8E-3A1C-4553-5D3DCC48C9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99" r="2" b="2"/>
          <a:stretch/>
        </p:blipFill>
        <p:spPr bwMode="auto">
          <a:xfrm>
            <a:off x="626850"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2054" name="Content Placeholder 2053">
            <a:extLst>
              <a:ext uri="{FF2B5EF4-FFF2-40B4-BE49-F238E27FC236}">
                <a16:creationId xmlns:a16="http://schemas.microsoft.com/office/drawing/2014/main" id="{988972D9-9887-3B50-1199-382468B6D3A5}"/>
              </a:ext>
            </a:extLst>
          </p:cNvPr>
          <p:cNvSpPr>
            <a:spLocks noGrp="1"/>
          </p:cNvSpPr>
          <p:nvPr>
            <p:ph idx="1"/>
          </p:nvPr>
        </p:nvSpPr>
        <p:spPr>
          <a:xfrm>
            <a:off x="6807201" y="2478024"/>
            <a:ext cx="4476496" cy="3694176"/>
          </a:xfrm>
        </p:spPr>
        <p:txBody>
          <a:bodyPr anchor="ctr">
            <a:normAutofit/>
          </a:bodyPr>
          <a:lstStyle/>
          <a:p>
            <a:r>
              <a:rPr lang="en-US" sz="2000" dirty="0">
                <a:latin typeface="Corbel" panose="020B0503020204020204" pitchFamily="34" charset="0"/>
              </a:rPr>
              <a:t>Anti-DEI laws can reach medical education</a:t>
            </a:r>
          </a:p>
          <a:p>
            <a:r>
              <a:rPr lang="en-US" sz="2000" dirty="0">
                <a:latin typeface="Corbel" panose="020B0503020204020204" pitchFamily="34" charset="0"/>
              </a:rPr>
              <a:t>Proposed federal legislation would </a:t>
            </a:r>
            <a:r>
              <a:rPr lang="en-US" sz="2000" b="0" i="0" dirty="0">
                <a:solidFill>
                  <a:srgbClr val="000000"/>
                </a:solidFill>
                <a:effectLst/>
                <a:latin typeface="Corbel" panose="020B0503020204020204" pitchFamily="34" charset="0"/>
              </a:rPr>
              <a:t>cut off federal funding to medical schools with DEI offices</a:t>
            </a:r>
          </a:p>
          <a:p>
            <a:r>
              <a:rPr lang="en-US" sz="2000" dirty="0">
                <a:solidFill>
                  <a:srgbClr val="000000"/>
                </a:solidFill>
                <a:latin typeface="Corbel" panose="020B0503020204020204" pitchFamily="34" charset="0"/>
              </a:rPr>
              <a:t>Potential for administrative censoring</a:t>
            </a:r>
            <a:endParaRPr lang="en-US" sz="2000" b="0" i="0" dirty="0">
              <a:solidFill>
                <a:srgbClr val="000000"/>
              </a:solidFill>
              <a:effectLst/>
              <a:latin typeface="Corbel" panose="020B0503020204020204" pitchFamily="34" charset="0"/>
            </a:endParaRPr>
          </a:p>
          <a:p>
            <a:r>
              <a:rPr lang="en-US" sz="2000" dirty="0">
                <a:solidFill>
                  <a:srgbClr val="000000"/>
                </a:solidFill>
                <a:latin typeface="Corbel" panose="020B0503020204020204" pitchFamily="34" charset="0"/>
              </a:rPr>
              <a:t>Application to anti-ableist education unclear</a:t>
            </a:r>
          </a:p>
          <a:p>
            <a:endParaRPr lang="en-US" sz="2000" dirty="0">
              <a:latin typeface="Corbel" panose="020B0503020204020204" pitchFamily="34" charset="0"/>
            </a:endParaRPr>
          </a:p>
        </p:txBody>
      </p:sp>
    </p:spTree>
    <p:extLst>
      <p:ext uri="{BB962C8B-B14F-4D97-AF65-F5344CB8AC3E}">
        <p14:creationId xmlns:p14="http://schemas.microsoft.com/office/powerpoint/2010/main" val="1964926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question mark">
            <a:extLst>
              <a:ext uri="{FF2B5EF4-FFF2-40B4-BE49-F238E27FC236}">
                <a16:creationId xmlns:a16="http://schemas.microsoft.com/office/drawing/2014/main" id="{251657A4-11C6-3B04-CF81-54ED717CEB3B}"/>
              </a:ext>
            </a:extLst>
          </p:cNvPr>
          <p:cNvPicPr>
            <a:picLocks noChangeAspect="1"/>
          </p:cNvPicPr>
          <p:nvPr/>
        </p:nvPicPr>
        <p:blipFill rotWithShape="1">
          <a:blip r:embed="rId3"/>
          <a:srcRect l="49747" r="14798"/>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2873C4-46DB-2E18-E601-E7F7EA4907C2}"/>
              </a:ext>
            </a:extLst>
          </p:cNvPr>
          <p:cNvSpPr>
            <a:spLocks noGrp="1"/>
          </p:cNvSpPr>
          <p:nvPr>
            <p:ph type="title"/>
          </p:nvPr>
        </p:nvSpPr>
        <p:spPr>
          <a:xfrm>
            <a:off x="4654296" y="2653121"/>
            <a:ext cx="6894576" cy="1325563"/>
          </a:xfrm>
        </p:spPr>
        <p:txBody>
          <a:bodyPr/>
          <a:lstStyle/>
          <a:p>
            <a:r>
              <a:rPr lang="en-US" dirty="0"/>
              <a:t>Questions?</a:t>
            </a:r>
          </a:p>
        </p:txBody>
      </p:sp>
    </p:spTree>
    <p:extLst>
      <p:ext uri="{BB962C8B-B14F-4D97-AF65-F5344CB8AC3E}">
        <p14:creationId xmlns:p14="http://schemas.microsoft.com/office/powerpoint/2010/main" val="1600952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3080">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082" name="Rectangle 3081">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5" name="Rectangle 308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489E8-045E-A14C-7FFF-0E4BBF10B7AC}"/>
              </a:ext>
            </a:extLst>
          </p:cNvPr>
          <p:cNvSpPr>
            <a:spLocks noGrp="1"/>
          </p:cNvSpPr>
          <p:nvPr>
            <p:ph type="title"/>
          </p:nvPr>
        </p:nvSpPr>
        <p:spPr>
          <a:xfrm>
            <a:off x="1099425" y="1238081"/>
            <a:ext cx="4709345" cy="962953"/>
          </a:xfrm>
        </p:spPr>
        <p:txBody>
          <a:bodyPr anchor="b">
            <a:normAutofit/>
          </a:bodyPr>
          <a:lstStyle/>
          <a:p>
            <a:r>
              <a:rPr lang="en-US" sz="3800" dirty="0">
                <a:latin typeface="Corbel" panose="020B0503020204020204" pitchFamily="34" charset="0"/>
              </a:rPr>
              <a:t>Health disparities</a:t>
            </a:r>
          </a:p>
        </p:txBody>
      </p:sp>
      <p:sp>
        <p:nvSpPr>
          <p:cNvPr id="3087" name="Rectangle 308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55626C-C40F-2BC9-B2CE-AB82AEF67B54}"/>
              </a:ext>
            </a:extLst>
          </p:cNvPr>
          <p:cNvSpPr>
            <a:spLocks noGrp="1"/>
          </p:cNvSpPr>
          <p:nvPr>
            <p:ph idx="1"/>
          </p:nvPr>
        </p:nvSpPr>
        <p:spPr>
          <a:xfrm>
            <a:off x="1100736" y="2508105"/>
            <a:ext cx="4709345" cy="3632493"/>
          </a:xfrm>
        </p:spPr>
        <p:txBody>
          <a:bodyPr anchor="ctr">
            <a:normAutofit/>
          </a:bodyPr>
          <a:lstStyle/>
          <a:p>
            <a:pPr marL="0" indent="0">
              <a:buNone/>
            </a:pPr>
            <a:r>
              <a:rPr lang="en-US" sz="2400" dirty="0">
                <a:latin typeface="Corbel" panose="020B0503020204020204" pitchFamily="34" charset="0"/>
              </a:rPr>
              <a:t>Defined by the CDC as preventable differences in the burden of disease, injury, violence, or in opportunities to achieve optimal health experienced by racial and ethnic minority groups and other groups of communities that are socially disadvantaged.</a:t>
            </a:r>
          </a:p>
          <a:p>
            <a:pPr marL="0" indent="0">
              <a:buNone/>
            </a:pPr>
            <a:endParaRPr lang="en-US" sz="2000" dirty="0"/>
          </a:p>
        </p:txBody>
      </p:sp>
      <p:pic>
        <p:nvPicPr>
          <p:cNvPr id="3074" name="Picture 2" descr="Health Disparities and COVID-19 | The Office of the Provost | Brown  University">
            <a:extLst>
              <a:ext uri="{FF2B5EF4-FFF2-40B4-BE49-F238E27FC236}">
                <a16:creationId xmlns:a16="http://schemas.microsoft.com/office/drawing/2014/main" id="{F6D2023A-CDD8-A150-6CAE-D18C4B9FAB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3496"/>
          <a:stretch/>
        </p:blipFill>
        <p:spPr bwMode="auto">
          <a:xfrm>
            <a:off x="6538366" y="1383738"/>
            <a:ext cx="4929098" cy="475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0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0D9282-90F4-A783-AC9E-A6CCD85E800B}"/>
              </a:ext>
            </a:extLst>
          </p:cNvPr>
          <p:cNvSpPr>
            <a:spLocks noGrp="1"/>
          </p:cNvSpPr>
          <p:nvPr>
            <p:ph type="title"/>
          </p:nvPr>
        </p:nvSpPr>
        <p:spPr>
          <a:xfrm>
            <a:off x="1289303" y="1080048"/>
            <a:ext cx="9849751" cy="1349671"/>
          </a:xfrm>
        </p:spPr>
        <p:txBody>
          <a:bodyPr anchor="b">
            <a:normAutofit/>
          </a:bodyPr>
          <a:lstStyle/>
          <a:p>
            <a:r>
              <a:rPr lang="en-US" sz="5400" dirty="0">
                <a:latin typeface="Corbel" panose="020B0503020204020204" pitchFamily="34" charset="0"/>
              </a:rPr>
              <a:t>Disability health disparities</a:t>
            </a:r>
          </a:p>
        </p:txBody>
      </p:sp>
      <p:sp>
        <p:nvSpPr>
          <p:cNvPr id="3" name="Content Placeholder 2">
            <a:extLst>
              <a:ext uri="{FF2B5EF4-FFF2-40B4-BE49-F238E27FC236}">
                <a16:creationId xmlns:a16="http://schemas.microsoft.com/office/drawing/2014/main" id="{49921822-FE7A-A14B-57B5-124AE76C457C}"/>
              </a:ext>
            </a:extLst>
          </p:cNvPr>
          <p:cNvSpPr>
            <a:spLocks noGrp="1"/>
          </p:cNvSpPr>
          <p:nvPr>
            <p:ph idx="1"/>
          </p:nvPr>
        </p:nvSpPr>
        <p:spPr>
          <a:xfrm>
            <a:off x="1289304" y="2902913"/>
            <a:ext cx="9849751" cy="3032168"/>
          </a:xfrm>
        </p:spPr>
        <p:txBody>
          <a:bodyPr anchor="ctr">
            <a:noAutofit/>
          </a:bodyPr>
          <a:lstStyle/>
          <a:p>
            <a:pPr marL="0" indent="0">
              <a:buNone/>
            </a:pPr>
            <a:r>
              <a:rPr lang="en-US" sz="2400" dirty="0">
                <a:latin typeface="Corbel" panose="020B0503020204020204" pitchFamily="34" charset="0"/>
              </a:rPr>
              <a:t>Compared to persons without disability, disabled persons in the U.S. …</a:t>
            </a:r>
          </a:p>
          <a:p>
            <a:pPr marL="0" indent="0">
              <a:buNone/>
            </a:pPr>
            <a:endParaRPr lang="en-US" sz="2000" dirty="0">
              <a:latin typeface="Corbel" panose="020B0503020204020204" pitchFamily="34" charset="0"/>
            </a:endParaRPr>
          </a:p>
          <a:p>
            <a:pPr lvl="1"/>
            <a:r>
              <a:rPr lang="en-US" sz="2000" dirty="0">
                <a:latin typeface="Corbel" panose="020B0503020204020204" pitchFamily="34" charset="0"/>
              </a:rPr>
              <a:t>Have shorter life expectancies</a:t>
            </a:r>
          </a:p>
          <a:p>
            <a:pPr lvl="1"/>
            <a:r>
              <a:rPr lang="en-US" sz="2000" dirty="0">
                <a:latin typeface="Corbel" panose="020B0503020204020204" pitchFamily="34" charset="0"/>
              </a:rPr>
              <a:t>Are at greater risk of early onset of cardiovascular disease</a:t>
            </a:r>
          </a:p>
          <a:p>
            <a:pPr lvl="1"/>
            <a:r>
              <a:rPr lang="en-US" sz="2000" dirty="0">
                <a:latin typeface="Corbel" panose="020B0503020204020204" pitchFamily="34" charset="0"/>
              </a:rPr>
              <a:t>Are more than twice as likely to be obese</a:t>
            </a:r>
          </a:p>
          <a:p>
            <a:pPr lvl="1"/>
            <a:r>
              <a:rPr lang="en-US" sz="2000" dirty="0">
                <a:latin typeface="Corbel" panose="020B0503020204020204" pitchFamily="34" charset="0"/>
              </a:rPr>
              <a:t>Are more than three times likely to have diabetes</a:t>
            </a:r>
          </a:p>
          <a:p>
            <a:pPr lvl="1"/>
            <a:r>
              <a:rPr lang="en-US" sz="2000" dirty="0">
                <a:latin typeface="Corbel" panose="020B0503020204020204" pitchFamily="34" charset="0"/>
              </a:rPr>
              <a:t>Are significantly more likely to have unmet needs (medical, dental, and prescription)</a:t>
            </a:r>
          </a:p>
          <a:p>
            <a:pPr lvl="1"/>
            <a:r>
              <a:rPr lang="en-US" sz="2000" dirty="0">
                <a:latin typeface="Corbel" panose="020B0503020204020204" pitchFamily="34" charset="0"/>
              </a:rPr>
              <a:t>If a woman, are less likely to receive routine screening exams and likely to receive poorer maternity care </a:t>
            </a:r>
          </a:p>
        </p:txBody>
      </p:sp>
    </p:spTree>
    <p:extLst>
      <p:ext uri="{BB962C8B-B14F-4D97-AF65-F5344CB8AC3E}">
        <p14:creationId xmlns:p14="http://schemas.microsoft.com/office/powerpoint/2010/main" val="427226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B57239-F55E-8F27-5300-4BC83622F7D0}"/>
              </a:ext>
            </a:extLst>
          </p:cNvPr>
          <p:cNvSpPr>
            <a:spLocks noGrp="1"/>
          </p:cNvSpPr>
          <p:nvPr>
            <p:ph type="title"/>
          </p:nvPr>
        </p:nvSpPr>
        <p:spPr>
          <a:xfrm>
            <a:off x="1043631" y="873940"/>
            <a:ext cx="5052369" cy="1035781"/>
          </a:xfrm>
        </p:spPr>
        <p:txBody>
          <a:bodyPr vert="horz" lIns="91440" tIns="45720" rIns="91440" bIns="45720" rtlCol="0" anchor="ctr">
            <a:normAutofit/>
          </a:bodyPr>
          <a:lstStyle/>
          <a:p>
            <a:r>
              <a:rPr lang="en-US" sz="3600" kern="1200" dirty="0">
                <a:solidFill>
                  <a:schemeClr val="tx1"/>
                </a:solidFill>
                <a:latin typeface="Corbel" panose="020B0503020204020204" pitchFamily="34" charset="0"/>
              </a:rPr>
              <a:t>NIH designation</a:t>
            </a:r>
          </a:p>
        </p:txBody>
      </p:sp>
      <p:sp>
        <p:nvSpPr>
          <p:cNvPr id="7" name="TextBox 6">
            <a:extLst>
              <a:ext uri="{FF2B5EF4-FFF2-40B4-BE49-F238E27FC236}">
                <a16:creationId xmlns:a16="http://schemas.microsoft.com/office/drawing/2014/main" id="{A7810A2A-2CCC-FD1C-E8B3-1209AEA10487}"/>
              </a:ext>
            </a:extLst>
          </p:cNvPr>
          <p:cNvSpPr txBox="1"/>
          <p:nvPr/>
        </p:nvSpPr>
        <p:spPr>
          <a:xfrm>
            <a:off x="1045029" y="2524721"/>
            <a:ext cx="4991629" cy="36771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latin typeface="Corbel" panose="020B0503020204020204" pitchFamily="34" charset="0"/>
              </a:rPr>
              <a:t>9/23 designation of people with disabilities as a health disparities population</a:t>
            </a:r>
          </a:p>
          <a:p>
            <a:pPr indent="-228600">
              <a:lnSpc>
                <a:spcPct val="90000"/>
              </a:lnSpc>
              <a:spcAft>
                <a:spcPts val="600"/>
              </a:spcAft>
              <a:buFont typeface="Arial" panose="020B0604020202020204" pitchFamily="34" charset="0"/>
              <a:buChar char="•"/>
            </a:pPr>
            <a:endParaRPr lang="en-US" dirty="0">
              <a:latin typeface="Corbel" panose="020B0503020204020204" pitchFamily="34" charset="0"/>
            </a:endParaRPr>
          </a:p>
          <a:p>
            <a:pPr indent="-228600">
              <a:lnSpc>
                <a:spcPct val="90000"/>
              </a:lnSpc>
              <a:spcAft>
                <a:spcPts val="600"/>
              </a:spcAft>
              <a:buFont typeface="Arial" panose="020B0604020202020204" pitchFamily="34" charset="0"/>
              <a:buChar char="•"/>
            </a:pPr>
            <a:r>
              <a:rPr lang="en-US" dirty="0">
                <a:latin typeface="Corbel" panose="020B0503020204020204" pitchFamily="34" charset="0"/>
              </a:rPr>
              <a:t>increases funding for research on disability disparities</a:t>
            </a:r>
          </a:p>
          <a:p>
            <a:pPr indent="-228600">
              <a:lnSpc>
                <a:spcPct val="90000"/>
              </a:lnSpc>
              <a:spcAft>
                <a:spcPts val="600"/>
              </a:spcAft>
              <a:buFont typeface="Arial" panose="020B0604020202020204" pitchFamily="34" charset="0"/>
              <a:buChar char="•"/>
            </a:pPr>
            <a:endParaRPr lang="en-US" dirty="0">
              <a:latin typeface="Corbel" panose="020B0503020204020204" pitchFamily="34" charset="0"/>
            </a:endParaRPr>
          </a:p>
          <a:p>
            <a:pPr indent="-228600">
              <a:lnSpc>
                <a:spcPct val="90000"/>
              </a:lnSpc>
              <a:spcAft>
                <a:spcPts val="600"/>
              </a:spcAft>
              <a:buFont typeface="Arial" panose="020B0604020202020204" pitchFamily="34" charset="0"/>
              <a:buChar char="•"/>
            </a:pPr>
            <a:r>
              <a:rPr lang="en-US" dirty="0">
                <a:latin typeface="Corbel" panose="020B0503020204020204" pitchFamily="34" charset="0"/>
              </a:rPr>
              <a:t>encourages inclusion of researchers and research subjects with disabilities</a:t>
            </a:r>
          </a:p>
        </p:txBody>
      </p:sp>
      <p:sp>
        <p:nvSpPr>
          <p:cNvPr id="21" name="Rectangle 20">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in a tie&#10;&#10;Description automatically generated">
            <a:extLst>
              <a:ext uri="{FF2B5EF4-FFF2-40B4-BE49-F238E27FC236}">
                <a16:creationId xmlns:a16="http://schemas.microsoft.com/office/drawing/2014/main" id="{6FFB7D8F-0443-5247-E197-378A22EA9BD1}"/>
              </a:ext>
            </a:extLst>
          </p:cNvPr>
          <p:cNvPicPr>
            <a:picLocks noGrp="1" noChangeAspect="1"/>
          </p:cNvPicPr>
          <p:nvPr>
            <p:ph idx="1"/>
          </p:nvPr>
        </p:nvPicPr>
        <p:blipFill rotWithShape="1">
          <a:blip r:embed="rId3"/>
          <a:srcRect l="34594" t="18689" r="33007" b="7083"/>
          <a:stretch/>
        </p:blipFill>
        <p:spPr>
          <a:xfrm>
            <a:off x="7057119" y="901032"/>
            <a:ext cx="3970000" cy="5116220"/>
          </a:xfrm>
          <a:prstGeom prst="rect">
            <a:avLst/>
          </a:prstGeom>
        </p:spPr>
      </p:pic>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030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1" name="Rectangle 412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CFCFEC-05F2-FF88-B5C6-0E18093BFFBF}"/>
              </a:ext>
            </a:extLst>
          </p:cNvPr>
          <p:cNvSpPr>
            <a:spLocks noGrp="1"/>
          </p:cNvSpPr>
          <p:nvPr>
            <p:ph type="title"/>
          </p:nvPr>
        </p:nvSpPr>
        <p:spPr>
          <a:xfrm>
            <a:off x="9036543" y="2023110"/>
            <a:ext cx="2853372" cy="2846070"/>
          </a:xfrm>
        </p:spPr>
        <p:txBody>
          <a:bodyPr vert="horz" lIns="91440" tIns="45720" rIns="91440" bIns="45720" rtlCol="0" anchor="ctr">
            <a:normAutofit/>
          </a:bodyPr>
          <a:lstStyle/>
          <a:p>
            <a:r>
              <a:rPr lang="en-US" sz="3600" kern="1200" dirty="0">
                <a:solidFill>
                  <a:schemeClr val="tx1"/>
                </a:solidFill>
                <a:latin typeface="Corbel" panose="020B0503020204020204" pitchFamily="34" charset="0"/>
              </a:rPr>
              <a:t>Contributors to disparities</a:t>
            </a:r>
            <a:r>
              <a:rPr lang="en-US" sz="3400" kern="1200" dirty="0">
                <a:solidFill>
                  <a:schemeClr val="tx1"/>
                </a:solidFill>
                <a:latin typeface="+mj-lt"/>
                <a:ea typeface="+mj-ea"/>
                <a:cs typeface="+mj-cs"/>
              </a:rPr>
              <a:t>	</a:t>
            </a:r>
          </a:p>
        </p:txBody>
      </p:sp>
      <p:sp>
        <p:nvSpPr>
          <p:cNvPr id="4123" name="Rectangle 412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5" name="Rectangle 412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look at social determinants of health in Collaborative Care">
            <a:extLst>
              <a:ext uri="{FF2B5EF4-FFF2-40B4-BE49-F238E27FC236}">
                <a16:creationId xmlns:a16="http://schemas.microsoft.com/office/drawing/2014/main" id="{D8443AE2-3410-14BE-3828-52F9F60CFF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5238" y="1324642"/>
            <a:ext cx="7608304" cy="4279671"/>
          </a:xfrm>
          <a:prstGeom prst="rect">
            <a:avLst/>
          </a:prstGeom>
          <a:noFill/>
          <a:extLst>
            <a:ext uri="{909E8E84-426E-40DD-AFC4-6F175D3DCCD1}">
              <a14:hiddenFill xmlns:a14="http://schemas.microsoft.com/office/drawing/2010/main">
                <a:solidFill>
                  <a:srgbClr val="FFFFFF"/>
                </a:solidFill>
              </a14:hiddenFill>
            </a:ext>
          </a:extLst>
        </p:spPr>
      </p:pic>
      <p:sp>
        <p:nvSpPr>
          <p:cNvPr id="4127" name="Rectangle 412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363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FCFEC-05F2-FF88-B5C6-0E18093BFFBF}"/>
              </a:ext>
            </a:extLst>
          </p:cNvPr>
          <p:cNvSpPr>
            <a:spLocks noGrp="1"/>
          </p:cNvSpPr>
          <p:nvPr>
            <p:ph type="title"/>
          </p:nvPr>
        </p:nvSpPr>
        <p:spPr>
          <a:xfrm>
            <a:off x="9036543" y="2023110"/>
            <a:ext cx="2853372" cy="2846070"/>
          </a:xfrm>
        </p:spPr>
        <p:txBody>
          <a:bodyPr vert="horz" lIns="91440" tIns="45720" rIns="91440" bIns="45720" rtlCol="0" anchor="ctr">
            <a:normAutofit/>
          </a:bodyPr>
          <a:lstStyle/>
          <a:p>
            <a:r>
              <a:rPr lang="en-US" sz="3600" kern="1200" dirty="0">
                <a:solidFill>
                  <a:schemeClr val="tx1"/>
                </a:solidFill>
                <a:latin typeface="Corbel" panose="020B0503020204020204" pitchFamily="34" charset="0"/>
              </a:rPr>
              <a:t>Contributors to disparities: my focus today</a:t>
            </a:r>
            <a:r>
              <a:rPr lang="en-US" sz="3400" kern="1200" dirty="0">
                <a:solidFill>
                  <a:schemeClr val="tx1"/>
                </a:solidFill>
                <a:latin typeface="+mj-lt"/>
                <a:ea typeface="+mj-ea"/>
                <a:cs typeface="+mj-cs"/>
              </a:rPr>
              <a:t>	</a:t>
            </a:r>
          </a:p>
        </p:txBody>
      </p:sp>
      <p:pic>
        <p:nvPicPr>
          <p:cNvPr id="4098" name="Picture 2" descr="A look at social determinants of health in Collaborative Care, with the determinant &quot;Access to health services&quot; circled">
            <a:extLst>
              <a:ext uri="{FF2B5EF4-FFF2-40B4-BE49-F238E27FC236}">
                <a16:creationId xmlns:a16="http://schemas.microsoft.com/office/drawing/2014/main" id="{D8443AE2-3410-14BE-3828-52F9F60CFF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5238" y="1324642"/>
            <a:ext cx="7608304" cy="42796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773ED97-6980-91C1-2A89-F1A3E15AF0F7}"/>
                  </a:ext>
                </a:extLst>
              </p14:cNvPr>
              <p14:cNvContentPartPr/>
              <p14:nvPr/>
            </p14:nvContentPartPr>
            <p14:xfrm>
              <a:off x="4799173" y="5925680"/>
              <a:ext cx="360" cy="360"/>
            </p14:xfrm>
          </p:contentPart>
        </mc:Choice>
        <mc:Fallback xmlns="">
          <p:pic>
            <p:nvPicPr>
              <p:cNvPr id="3" name="Ink 2">
                <a:extLst>
                  <a:ext uri="{FF2B5EF4-FFF2-40B4-BE49-F238E27FC236}">
                    <a16:creationId xmlns:a16="http://schemas.microsoft.com/office/drawing/2014/main" id="{B773ED97-6980-91C1-2A89-F1A3E15AF0F7}"/>
                  </a:ext>
                </a:extLst>
              </p:cNvPr>
              <p:cNvPicPr/>
              <p:nvPr/>
            </p:nvPicPr>
            <p:blipFill>
              <a:blip r:embed="rId5"/>
              <a:stretch>
                <a:fillRect/>
              </a:stretch>
            </p:blipFill>
            <p:spPr>
              <a:xfrm>
                <a:off x="4790533" y="5916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4A00805-4220-A473-36E8-764620324ACB}"/>
                  </a:ext>
                </a:extLst>
              </p14:cNvPr>
              <p14:cNvContentPartPr/>
              <p14:nvPr/>
            </p14:nvContentPartPr>
            <p14:xfrm>
              <a:off x="6047653" y="3575600"/>
              <a:ext cx="1814040" cy="2275200"/>
            </p14:xfrm>
          </p:contentPart>
        </mc:Choice>
        <mc:Fallback xmlns="">
          <p:pic>
            <p:nvPicPr>
              <p:cNvPr id="4" name="Ink 3">
                <a:extLst>
                  <a:ext uri="{FF2B5EF4-FFF2-40B4-BE49-F238E27FC236}">
                    <a16:creationId xmlns:a16="http://schemas.microsoft.com/office/drawing/2014/main" id="{F4A00805-4220-A473-36E8-764620324ACB}"/>
                  </a:ext>
                </a:extLst>
              </p:cNvPr>
              <p:cNvPicPr/>
              <p:nvPr/>
            </p:nvPicPr>
            <p:blipFill>
              <a:blip r:embed="rId7"/>
              <a:stretch>
                <a:fillRect/>
              </a:stretch>
            </p:blipFill>
            <p:spPr>
              <a:xfrm>
                <a:off x="6039013" y="3566600"/>
                <a:ext cx="1831680" cy="2292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CBC3780F-61D8-B014-E20A-967536188CDB}"/>
                  </a:ext>
                </a:extLst>
              </p14:cNvPr>
              <p14:cNvContentPartPr/>
              <p14:nvPr/>
            </p14:nvContentPartPr>
            <p14:xfrm>
              <a:off x="7737133" y="3423320"/>
              <a:ext cx="379800" cy="376560"/>
            </p14:xfrm>
          </p:contentPart>
        </mc:Choice>
        <mc:Fallback xmlns="">
          <p:pic>
            <p:nvPicPr>
              <p:cNvPr id="5" name="Ink 4">
                <a:extLst>
                  <a:ext uri="{FF2B5EF4-FFF2-40B4-BE49-F238E27FC236}">
                    <a16:creationId xmlns:a16="http://schemas.microsoft.com/office/drawing/2014/main" id="{CBC3780F-61D8-B014-E20A-967536188CDB}"/>
                  </a:ext>
                </a:extLst>
              </p:cNvPr>
              <p:cNvPicPr/>
              <p:nvPr/>
            </p:nvPicPr>
            <p:blipFill>
              <a:blip r:embed="rId9"/>
              <a:stretch>
                <a:fillRect/>
              </a:stretch>
            </p:blipFill>
            <p:spPr>
              <a:xfrm>
                <a:off x="7728493" y="3414680"/>
                <a:ext cx="39744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96950B59-E307-B150-44D6-9DB44FB3832A}"/>
                  </a:ext>
                </a:extLst>
              </p14:cNvPr>
              <p14:cNvContentPartPr/>
              <p14:nvPr/>
            </p14:nvContentPartPr>
            <p14:xfrm>
              <a:off x="7788973" y="3209840"/>
              <a:ext cx="359640" cy="544320"/>
            </p14:xfrm>
          </p:contentPart>
        </mc:Choice>
        <mc:Fallback xmlns="">
          <p:pic>
            <p:nvPicPr>
              <p:cNvPr id="6" name="Ink 5">
                <a:extLst>
                  <a:ext uri="{FF2B5EF4-FFF2-40B4-BE49-F238E27FC236}">
                    <a16:creationId xmlns:a16="http://schemas.microsoft.com/office/drawing/2014/main" id="{96950B59-E307-B150-44D6-9DB44FB3832A}"/>
                  </a:ext>
                </a:extLst>
              </p:cNvPr>
              <p:cNvPicPr/>
              <p:nvPr/>
            </p:nvPicPr>
            <p:blipFill>
              <a:blip r:embed="rId11"/>
              <a:stretch>
                <a:fillRect/>
              </a:stretch>
            </p:blipFill>
            <p:spPr>
              <a:xfrm>
                <a:off x="7779973" y="3201200"/>
                <a:ext cx="377280" cy="561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DE601EF7-B5DA-7BB0-76D8-91B7669E2E03}"/>
                  </a:ext>
                </a:extLst>
              </p14:cNvPr>
              <p14:cNvContentPartPr/>
              <p14:nvPr/>
            </p14:nvContentPartPr>
            <p14:xfrm>
              <a:off x="9445893" y="5362640"/>
              <a:ext cx="360" cy="360"/>
            </p14:xfrm>
          </p:contentPart>
        </mc:Choice>
        <mc:Fallback xmlns="">
          <p:pic>
            <p:nvPicPr>
              <p:cNvPr id="7" name="Ink 6">
                <a:extLst>
                  <a:ext uri="{FF2B5EF4-FFF2-40B4-BE49-F238E27FC236}">
                    <a16:creationId xmlns:a16="http://schemas.microsoft.com/office/drawing/2014/main" id="{DE601EF7-B5DA-7BB0-76D8-91B7669E2E03}"/>
                  </a:ext>
                </a:extLst>
              </p:cNvPr>
              <p:cNvPicPr/>
              <p:nvPr/>
            </p:nvPicPr>
            <p:blipFill>
              <a:blip r:embed="rId5"/>
              <a:stretch>
                <a:fillRect/>
              </a:stretch>
            </p:blipFill>
            <p:spPr>
              <a:xfrm>
                <a:off x="9436893" y="53536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4D8602F9-0BEC-90D7-73B6-75C6114A48C1}"/>
                  </a:ext>
                </a:extLst>
              </p14:cNvPr>
              <p14:cNvContentPartPr/>
              <p14:nvPr/>
            </p14:nvContentPartPr>
            <p14:xfrm>
              <a:off x="-2087067" y="4719320"/>
              <a:ext cx="360" cy="360"/>
            </p14:xfrm>
          </p:contentPart>
        </mc:Choice>
        <mc:Fallback xmlns="">
          <p:pic>
            <p:nvPicPr>
              <p:cNvPr id="8" name="Ink 7">
                <a:extLst>
                  <a:ext uri="{FF2B5EF4-FFF2-40B4-BE49-F238E27FC236}">
                    <a16:creationId xmlns:a16="http://schemas.microsoft.com/office/drawing/2014/main" id="{4D8602F9-0BEC-90D7-73B6-75C6114A48C1}"/>
                  </a:ext>
                </a:extLst>
              </p:cNvPr>
              <p:cNvPicPr/>
              <p:nvPr/>
            </p:nvPicPr>
            <p:blipFill>
              <a:blip r:embed="rId5"/>
              <a:stretch>
                <a:fillRect/>
              </a:stretch>
            </p:blipFill>
            <p:spPr>
              <a:xfrm>
                <a:off x="-2096067" y="4710680"/>
                <a:ext cx="18000" cy="18000"/>
              </a:xfrm>
              <a:prstGeom prst="rect">
                <a:avLst/>
              </a:prstGeom>
            </p:spPr>
          </p:pic>
        </mc:Fallback>
      </mc:AlternateContent>
    </p:spTree>
    <p:extLst>
      <p:ext uri="{BB962C8B-B14F-4D97-AF65-F5344CB8AC3E}">
        <p14:creationId xmlns:p14="http://schemas.microsoft.com/office/powerpoint/2010/main" val="730930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8E00BA-81F9-7842-7B74-0DB241FA5EF1}"/>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dirty="0">
                <a:latin typeface="Corbel" panose="020B0503020204020204" pitchFamily="34" charset="0"/>
              </a:rPr>
              <a:t>Physical barriers</a:t>
            </a:r>
          </a:p>
        </p:txBody>
      </p:sp>
      <p:sp>
        <p:nvSpPr>
          <p:cNvPr id="103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n illustration of a woman sitting in a wheelchair between an accessible medical examination table and a fixed-height, inaccessible table.">
            <a:extLst>
              <a:ext uri="{FF2B5EF4-FFF2-40B4-BE49-F238E27FC236}">
                <a16:creationId xmlns:a16="http://schemas.microsoft.com/office/drawing/2014/main" id="{1EF198DA-5B6B-D49C-A112-0C4713E6AD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45983" y="2570853"/>
            <a:ext cx="3570351" cy="28741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in a wheelchair on a roll-on weight scale">
            <a:extLst>
              <a:ext uri="{FF2B5EF4-FFF2-40B4-BE49-F238E27FC236}">
                <a16:creationId xmlns:a16="http://schemas.microsoft.com/office/drawing/2014/main" id="{677C1278-279B-EAB3-2FDB-72A6C98A86E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16908" y="3012299"/>
            <a:ext cx="3758184" cy="28150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photograph of a person in a wheelchair at the base of steps">
            <a:extLst>
              <a:ext uri="{FF2B5EF4-FFF2-40B4-BE49-F238E27FC236}">
                <a16:creationId xmlns:a16="http://schemas.microsoft.com/office/drawing/2014/main" id="{13AC805A-DB35-5B79-E073-BABD14C36B2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270891" y="2960988"/>
            <a:ext cx="3758184" cy="24991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201BBBEE-0F1F-9F18-990C-F4FC2F00AD3A}"/>
                  </a:ext>
                </a:extLst>
              </p14:cNvPr>
              <p14:cNvContentPartPr/>
              <p14:nvPr/>
            </p14:nvContentPartPr>
            <p14:xfrm>
              <a:off x="-1405227" y="4536080"/>
              <a:ext cx="360" cy="360"/>
            </p14:xfrm>
          </p:contentPart>
        </mc:Choice>
        <mc:Fallback xmlns="">
          <p:pic>
            <p:nvPicPr>
              <p:cNvPr id="6" name="Ink 5">
                <a:extLst>
                  <a:ext uri="{FF2B5EF4-FFF2-40B4-BE49-F238E27FC236}">
                    <a16:creationId xmlns:a16="http://schemas.microsoft.com/office/drawing/2014/main" id="{201BBBEE-0F1F-9F18-990C-F4FC2F00AD3A}"/>
                  </a:ext>
                </a:extLst>
              </p:cNvPr>
              <p:cNvPicPr/>
              <p:nvPr/>
            </p:nvPicPr>
            <p:blipFill>
              <a:blip r:embed="rId7"/>
              <a:stretch>
                <a:fillRect/>
              </a:stretch>
            </p:blipFill>
            <p:spPr>
              <a:xfrm>
                <a:off x="-1414227" y="45274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37C80560-A231-1364-51F5-07CDCD91C538}"/>
                  </a:ext>
                </a:extLst>
              </p14:cNvPr>
              <p14:cNvContentPartPr/>
              <p14:nvPr/>
            </p14:nvContentPartPr>
            <p14:xfrm>
              <a:off x="-2384427" y="967400"/>
              <a:ext cx="360" cy="360"/>
            </p14:xfrm>
          </p:contentPart>
        </mc:Choice>
        <mc:Fallback xmlns="">
          <p:pic>
            <p:nvPicPr>
              <p:cNvPr id="7" name="Ink 6">
                <a:extLst>
                  <a:ext uri="{FF2B5EF4-FFF2-40B4-BE49-F238E27FC236}">
                    <a16:creationId xmlns:a16="http://schemas.microsoft.com/office/drawing/2014/main" id="{37C80560-A231-1364-51F5-07CDCD91C538}"/>
                  </a:ext>
                </a:extLst>
              </p:cNvPr>
              <p:cNvPicPr/>
              <p:nvPr/>
            </p:nvPicPr>
            <p:blipFill>
              <a:blip r:embed="rId9"/>
              <a:stretch>
                <a:fillRect/>
              </a:stretch>
            </p:blipFill>
            <p:spPr>
              <a:xfrm>
                <a:off x="-2393427" y="958760"/>
                <a:ext cx="18000" cy="18000"/>
              </a:xfrm>
              <a:prstGeom prst="rect">
                <a:avLst/>
              </a:prstGeom>
            </p:spPr>
          </p:pic>
        </mc:Fallback>
      </mc:AlternateContent>
    </p:spTree>
    <p:extLst>
      <p:ext uri="{BB962C8B-B14F-4D97-AF65-F5344CB8AC3E}">
        <p14:creationId xmlns:p14="http://schemas.microsoft.com/office/powerpoint/2010/main" val="208060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DF90D-5E67-8E87-AEDE-22903EB3AF10}"/>
              </a:ext>
            </a:extLst>
          </p:cNvPr>
          <p:cNvSpPr>
            <a:spLocks noGrp="1"/>
          </p:cNvSpPr>
          <p:nvPr>
            <p:ph type="title"/>
          </p:nvPr>
        </p:nvSpPr>
        <p:spPr>
          <a:xfrm>
            <a:off x="0" y="4230093"/>
            <a:ext cx="4150581" cy="1800165"/>
          </a:xfrm>
        </p:spPr>
        <p:txBody>
          <a:bodyPr anchor="t">
            <a:normAutofit/>
          </a:bodyPr>
          <a:lstStyle/>
          <a:p>
            <a:pPr algn="r"/>
            <a:r>
              <a:rPr lang="en-US" sz="3600" dirty="0">
                <a:latin typeface="Corbel" panose="020B0503020204020204" pitchFamily="34" charset="0"/>
              </a:rPr>
              <a:t>Communication barriers to access</a:t>
            </a:r>
          </a:p>
        </p:txBody>
      </p:sp>
      <p:pic>
        <p:nvPicPr>
          <p:cNvPr id="2050" name="Picture 2" descr="Working with Certified American Sign Language (ASL) Linguistics">
            <a:extLst>
              <a:ext uri="{FF2B5EF4-FFF2-40B4-BE49-F238E27FC236}">
                <a16:creationId xmlns:a16="http://schemas.microsoft.com/office/drawing/2014/main" id="{48F3E26F-14AC-4FD4-E650-DEAC92A77F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09" b="1"/>
          <a:stretch/>
        </p:blipFill>
        <p:spPr bwMode="auto">
          <a:xfrm>
            <a:off x="1599678" y="457200"/>
            <a:ext cx="9053606" cy="3455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5393501-E4C6-189A-B264-FD750716F9DC}"/>
              </a:ext>
            </a:extLst>
          </p:cNvPr>
          <p:cNvSpPr>
            <a:spLocks noGrp="1"/>
          </p:cNvSpPr>
          <p:nvPr>
            <p:ph idx="1"/>
          </p:nvPr>
        </p:nvSpPr>
        <p:spPr>
          <a:xfrm>
            <a:off x="4378551" y="4230093"/>
            <a:ext cx="7813450" cy="2295166"/>
          </a:xfrm>
        </p:spPr>
        <p:txBody>
          <a:bodyPr anchor="t">
            <a:noAutofit/>
          </a:bodyPr>
          <a:lstStyle/>
          <a:p>
            <a:r>
              <a:rPr lang="en-US" sz="2000" dirty="0">
                <a:latin typeface="Corbel" panose="020B0503020204020204" pitchFamily="34" charset="0"/>
              </a:rPr>
              <a:t>Oral communications without manual interpretation or videos without captions</a:t>
            </a:r>
          </a:p>
          <a:p>
            <a:r>
              <a:rPr lang="en-US" sz="2000" dirty="0">
                <a:latin typeface="Corbel" panose="020B0503020204020204" pitchFamily="34" charset="0"/>
              </a:rPr>
              <a:t>Written communications that use small print or do not come in Braille or screen reader versions</a:t>
            </a:r>
          </a:p>
          <a:p>
            <a:r>
              <a:rPr lang="en-US" sz="2000" dirty="0">
                <a:latin typeface="Corbel" panose="020B0503020204020204" pitchFamily="34" charset="0"/>
              </a:rPr>
              <a:t>Using long words and sentences and technical language</a:t>
            </a:r>
          </a:p>
        </p:txBody>
      </p:sp>
      <p:sp>
        <p:nvSpPr>
          <p:cNvPr id="2068" name="Rectangle 2067">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077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ef9f489-e0a0-4eeb-87cc-3a526112fd0d}" enabled="0" method="" siteId="{9ef9f489-e0a0-4eeb-87cc-3a526112fd0d}" removed="1"/>
</clbl:labelList>
</file>

<file path=docProps/app.xml><?xml version="1.0" encoding="utf-8"?>
<Properties xmlns="http://schemas.openxmlformats.org/officeDocument/2006/extended-properties" xmlns:vt="http://schemas.openxmlformats.org/officeDocument/2006/docPropsVTypes">
  <TotalTime>7342</TotalTime>
  <Words>653</Words>
  <Application>Microsoft Office PowerPoint</Application>
  <PresentationFormat>Widescreen</PresentationFormat>
  <Paragraphs>111</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Aptos Display</vt:lpstr>
      <vt:lpstr>Arial</vt:lpstr>
      <vt:lpstr>Calibri</vt:lpstr>
      <vt:lpstr>Corbel</vt:lpstr>
      <vt:lpstr>Garamond</vt:lpstr>
      <vt:lpstr>nyt-imperial</vt:lpstr>
      <vt:lpstr>Wingdings</vt:lpstr>
      <vt:lpstr>Office Theme</vt:lpstr>
      <vt:lpstr>Barriers to Effective Health Care for Disabled People: Signs of Progress in Medicine and Law</vt:lpstr>
      <vt:lpstr>Roadmap</vt:lpstr>
      <vt:lpstr>Health disparities</vt:lpstr>
      <vt:lpstr>Disability health disparities</vt:lpstr>
      <vt:lpstr>NIH designation</vt:lpstr>
      <vt:lpstr>Contributors to disparities </vt:lpstr>
      <vt:lpstr>Contributors to disparities: my focus today </vt:lpstr>
      <vt:lpstr>Physical barriers</vt:lpstr>
      <vt:lpstr>Communication barriers to access</vt:lpstr>
      <vt:lpstr>Knowledge barriers</vt:lpstr>
      <vt:lpstr>Knowledge barriers: legal obligations</vt:lpstr>
      <vt:lpstr>Attitudinal barriers: Inattention to disabled patients’ perspectives</vt:lpstr>
      <vt:lpstr>Attitudinal barriers:  Providers’ beliefs and biases</vt:lpstr>
      <vt:lpstr>Emerging  signs of progress</vt:lpstr>
      <vt:lpstr>Proposed Justice Dep’t regulations (1/24)</vt:lpstr>
      <vt:lpstr>Proposed HHS Regulations (9/23)</vt:lpstr>
      <vt:lpstr>Proposed HHS Regulations re bias, devaluation, and segregation</vt:lpstr>
      <vt:lpstr>Signs of progress: health professions</vt:lpstr>
      <vt:lpstr>NIH Mission Statement: eliminating ableist language</vt:lpstr>
      <vt:lpstr>Attention to ableism in  medical journals</vt:lpstr>
      <vt:lpstr>Medical education</vt:lpstr>
      <vt:lpstr>Continuing challenge: commodification of health care</vt:lpstr>
      <vt:lpstr>Emerging challenge: anti-DEI legislation applicable to health professions education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Barriers to Effective Health Care for Disabled People: Signs of Progress in Medicine and Law</dc:title>
  <dc:creator>Mary Crossley</dc:creator>
  <cp:lastModifiedBy>Spinelli, Mia Lucia</cp:lastModifiedBy>
  <cp:revision>2</cp:revision>
  <cp:lastPrinted>2024-04-05T21:05:45Z</cp:lastPrinted>
  <dcterms:created xsi:type="dcterms:W3CDTF">2024-03-27T18:18:33Z</dcterms:created>
  <dcterms:modified xsi:type="dcterms:W3CDTF">2024-04-26T14:23:24Z</dcterms:modified>
</cp:coreProperties>
</file>