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 id="2147483664" r:id="rId6"/>
  </p:sldMasterIdLst>
  <p:notesMasterIdLst>
    <p:notesMasterId r:id="rId32"/>
  </p:notesMasterIdLst>
  <p:sldIdLst>
    <p:sldId id="258" r:id="rId7"/>
    <p:sldId id="900" r:id="rId8"/>
    <p:sldId id="260" r:id="rId9"/>
    <p:sldId id="827" r:id="rId10"/>
    <p:sldId id="889" r:id="rId11"/>
    <p:sldId id="261" r:id="rId12"/>
    <p:sldId id="893" r:id="rId13"/>
    <p:sldId id="259" r:id="rId14"/>
    <p:sldId id="898" r:id="rId15"/>
    <p:sldId id="283" r:id="rId16"/>
    <p:sldId id="272" r:id="rId17"/>
    <p:sldId id="297" r:id="rId18"/>
    <p:sldId id="262" r:id="rId19"/>
    <p:sldId id="890" r:id="rId20"/>
    <p:sldId id="894" r:id="rId21"/>
    <p:sldId id="892" r:id="rId22"/>
    <p:sldId id="897" r:id="rId23"/>
    <p:sldId id="270" r:id="rId24"/>
    <p:sldId id="277" r:id="rId25"/>
    <p:sldId id="896" r:id="rId26"/>
    <p:sldId id="891" r:id="rId27"/>
    <p:sldId id="828" r:id="rId28"/>
    <p:sldId id="263" r:id="rId29"/>
    <p:sldId id="901" r:id="rId30"/>
    <p:sldId id="899" r:id="rId31"/>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79BCE-94E2-46FB-9226-D630A0E1C058}" v="725" dt="2024-04-10T12:47:09.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22" autoAdjust="0"/>
  </p:normalViewPr>
  <p:slideViewPr>
    <p:cSldViewPr snapToGrid="0">
      <p:cViewPr varScale="1">
        <p:scale>
          <a:sx n="56" d="100"/>
          <a:sy n="56" d="100"/>
        </p:scale>
        <p:origin x="10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07709-BB3C-458D-B840-0E922C4D61DB}"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EEECD791-0C96-4DE0-8ED2-C3E1A6ED8DE1}">
      <dgm:prSet phldrT="[Text]"/>
      <dgm:spPr>
        <a:solidFill>
          <a:schemeClr val="tx2">
            <a:lumMod val="20000"/>
            <a:lumOff val="80000"/>
          </a:schemeClr>
        </a:solidFill>
        <a:ln w="38100">
          <a:solidFill>
            <a:schemeClr val="accent2">
              <a:lumMod val="60000"/>
              <a:lumOff val="40000"/>
            </a:schemeClr>
          </a:solidFill>
        </a:ln>
      </dgm:spPr>
      <dgm:t>
        <a:bodyPr/>
        <a:lstStyle/>
        <a:p>
          <a:pPr algn="ctr"/>
          <a:endParaRPr lang="en-US" dirty="0">
            <a:solidFill>
              <a:schemeClr val="bg2"/>
            </a:solidFill>
          </a:endParaRPr>
        </a:p>
      </dgm:t>
    </dgm:pt>
    <dgm:pt modelId="{5D41D25E-255E-4178-8F78-19F4ADC23F91}" type="parTrans" cxnId="{2DB8EA85-FA06-4B9D-8FAF-25DC111F7797}">
      <dgm:prSet/>
      <dgm:spPr/>
      <dgm:t>
        <a:bodyPr/>
        <a:lstStyle/>
        <a:p>
          <a:endParaRPr lang="en-US"/>
        </a:p>
      </dgm:t>
    </dgm:pt>
    <dgm:pt modelId="{5D207C5D-D8A0-40EB-B072-69A7BCE855B9}" type="sibTrans" cxnId="{2DB8EA85-FA06-4B9D-8FAF-25DC111F7797}">
      <dgm:prSet/>
      <dgm:spPr/>
      <dgm:t>
        <a:bodyPr/>
        <a:lstStyle/>
        <a:p>
          <a:endParaRPr lang="en-US"/>
        </a:p>
      </dgm:t>
    </dgm:pt>
    <dgm:pt modelId="{3A0BC549-E1F8-4FDA-8BE6-AD80D9BC0C07}">
      <dgm:prSet phldrT="[Text]"/>
      <dgm:spPr>
        <a:solidFill>
          <a:schemeClr val="tx2">
            <a:lumMod val="20000"/>
            <a:lumOff val="80000"/>
          </a:schemeClr>
        </a:solidFill>
        <a:ln w="38100">
          <a:solidFill>
            <a:schemeClr val="accent2">
              <a:lumMod val="60000"/>
              <a:lumOff val="40000"/>
            </a:schemeClr>
          </a:solidFill>
        </a:ln>
      </dgm:spPr>
      <dgm:t>
        <a:bodyPr/>
        <a:lstStyle/>
        <a:p>
          <a:endParaRPr lang="en-US" dirty="0">
            <a:solidFill>
              <a:schemeClr val="bg2"/>
            </a:solidFill>
          </a:endParaRPr>
        </a:p>
      </dgm:t>
    </dgm:pt>
    <dgm:pt modelId="{838362EB-EF22-42BA-9316-86E99B5F6A91}" type="parTrans" cxnId="{B057D934-5274-4440-AFBA-E06E27817B9C}">
      <dgm:prSet/>
      <dgm:spPr/>
      <dgm:t>
        <a:bodyPr/>
        <a:lstStyle/>
        <a:p>
          <a:endParaRPr lang="en-US"/>
        </a:p>
      </dgm:t>
    </dgm:pt>
    <dgm:pt modelId="{5473977D-445B-485A-A5E2-C08FA12B1FE8}" type="sibTrans" cxnId="{B057D934-5274-4440-AFBA-E06E27817B9C}">
      <dgm:prSet/>
      <dgm:spPr/>
      <dgm:t>
        <a:bodyPr/>
        <a:lstStyle/>
        <a:p>
          <a:endParaRPr lang="en-US"/>
        </a:p>
      </dgm:t>
    </dgm:pt>
    <dgm:pt modelId="{39578E78-FEC4-4128-9621-14FA9A80D362}">
      <dgm:prSet phldrT="[Text]"/>
      <dgm:spPr>
        <a:solidFill>
          <a:schemeClr val="tx2">
            <a:lumMod val="20000"/>
            <a:lumOff val="80000"/>
          </a:schemeClr>
        </a:solidFill>
        <a:ln w="38100">
          <a:solidFill>
            <a:schemeClr val="accent2">
              <a:lumMod val="60000"/>
              <a:lumOff val="40000"/>
            </a:schemeClr>
          </a:solidFill>
        </a:ln>
      </dgm:spPr>
      <dgm:t>
        <a:bodyPr/>
        <a:lstStyle/>
        <a:p>
          <a:endParaRPr lang="en-US" dirty="0">
            <a:solidFill>
              <a:schemeClr val="bg2"/>
            </a:solidFill>
          </a:endParaRPr>
        </a:p>
      </dgm:t>
    </dgm:pt>
    <dgm:pt modelId="{0428EA72-18F8-4D42-9492-146A9C9182AC}" type="parTrans" cxnId="{70384977-00C0-49F8-A6F1-2D8C6EDCC8E5}">
      <dgm:prSet/>
      <dgm:spPr/>
      <dgm:t>
        <a:bodyPr/>
        <a:lstStyle/>
        <a:p>
          <a:endParaRPr lang="en-US"/>
        </a:p>
      </dgm:t>
    </dgm:pt>
    <dgm:pt modelId="{604DBAD7-05A3-41D7-8DB5-99A5DF5A443D}" type="sibTrans" cxnId="{70384977-00C0-49F8-A6F1-2D8C6EDCC8E5}">
      <dgm:prSet/>
      <dgm:spPr/>
      <dgm:t>
        <a:bodyPr/>
        <a:lstStyle/>
        <a:p>
          <a:endParaRPr lang="en-US"/>
        </a:p>
      </dgm:t>
    </dgm:pt>
    <dgm:pt modelId="{EB032B70-544C-4D77-A8DF-5FDF9BFF230D}">
      <dgm:prSet/>
      <dgm:spPr>
        <a:solidFill>
          <a:schemeClr val="tx2">
            <a:lumMod val="40000"/>
            <a:lumOff val="60000"/>
          </a:schemeClr>
        </a:solidFill>
        <a:ln w="38100">
          <a:solidFill>
            <a:schemeClr val="accent3">
              <a:lumMod val="75000"/>
            </a:schemeClr>
          </a:solidFill>
        </a:ln>
      </dgm:spPr>
      <dgm:t>
        <a:bodyPr/>
        <a:lstStyle/>
        <a:p>
          <a:endParaRPr lang="en-US" dirty="0">
            <a:solidFill>
              <a:schemeClr val="bg2"/>
            </a:solidFill>
          </a:endParaRPr>
        </a:p>
      </dgm:t>
    </dgm:pt>
    <dgm:pt modelId="{0E833B78-F233-4E0E-8109-99032F527FFE}" type="parTrans" cxnId="{06DC7D9F-4649-4115-820A-A830E092244E}">
      <dgm:prSet/>
      <dgm:spPr/>
      <dgm:t>
        <a:bodyPr/>
        <a:lstStyle/>
        <a:p>
          <a:endParaRPr lang="en-US"/>
        </a:p>
      </dgm:t>
    </dgm:pt>
    <dgm:pt modelId="{AD71B4FF-F92D-4368-9CFA-332EECF52053}" type="sibTrans" cxnId="{06DC7D9F-4649-4115-820A-A830E092244E}">
      <dgm:prSet/>
      <dgm:spPr/>
      <dgm:t>
        <a:bodyPr/>
        <a:lstStyle/>
        <a:p>
          <a:endParaRPr lang="en-US"/>
        </a:p>
      </dgm:t>
    </dgm:pt>
    <dgm:pt modelId="{DDFD627E-FF47-499B-9A02-DB18DD0DC9D5}">
      <dgm:prSet/>
      <dgm:spPr>
        <a:solidFill>
          <a:schemeClr val="tx2">
            <a:lumMod val="60000"/>
            <a:lumOff val="40000"/>
          </a:schemeClr>
        </a:solidFill>
        <a:ln w="38100">
          <a:solidFill>
            <a:schemeClr val="tx2">
              <a:lumMod val="75000"/>
            </a:schemeClr>
          </a:solidFill>
        </a:ln>
      </dgm:spPr>
      <dgm:t>
        <a:bodyPr/>
        <a:lstStyle/>
        <a:p>
          <a:endParaRPr lang="en-US" dirty="0">
            <a:solidFill>
              <a:schemeClr val="bg2"/>
            </a:solidFill>
          </a:endParaRPr>
        </a:p>
      </dgm:t>
    </dgm:pt>
    <dgm:pt modelId="{CB462877-68DE-4E1A-97B6-73F48F94CF52}" type="parTrans" cxnId="{2BEB11AA-DD68-4710-9B06-1F0CCEFB52CC}">
      <dgm:prSet/>
      <dgm:spPr/>
      <dgm:t>
        <a:bodyPr/>
        <a:lstStyle/>
        <a:p>
          <a:endParaRPr lang="en-US"/>
        </a:p>
      </dgm:t>
    </dgm:pt>
    <dgm:pt modelId="{1FECB855-FB03-4147-8129-CD74ADB04D9E}" type="sibTrans" cxnId="{2BEB11AA-DD68-4710-9B06-1F0CCEFB52CC}">
      <dgm:prSet/>
      <dgm:spPr/>
      <dgm:t>
        <a:bodyPr/>
        <a:lstStyle/>
        <a:p>
          <a:endParaRPr lang="en-US"/>
        </a:p>
      </dgm:t>
    </dgm:pt>
    <dgm:pt modelId="{F4084429-FC4A-4F99-96AC-07CFEDC9B1FA}">
      <dgm:prSet/>
      <dgm:spPr>
        <a:solidFill>
          <a:schemeClr val="tx2">
            <a:lumMod val="60000"/>
            <a:lumOff val="40000"/>
          </a:schemeClr>
        </a:solidFill>
        <a:ln w="38100">
          <a:solidFill>
            <a:schemeClr val="tx2">
              <a:lumMod val="75000"/>
            </a:schemeClr>
          </a:solidFill>
        </a:ln>
      </dgm:spPr>
      <dgm:t>
        <a:bodyPr/>
        <a:lstStyle/>
        <a:p>
          <a:endParaRPr lang="en-US" dirty="0">
            <a:solidFill>
              <a:schemeClr val="bg2"/>
            </a:solidFill>
          </a:endParaRPr>
        </a:p>
      </dgm:t>
    </dgm:pt>
    <dgm:pt modelId="{8D436A4B-4FC5-46BF-A859-9028CF905727}" type="parTrans" cxnId="{E348C094-8EC9-46C4-B73F-A0E8414A805B}">
      <dgm:prSet/>
      <dgm:spPr/>
      <dgm:t>
        <a:bodyPr/>
        <a:lstStyle/>
        <a:p>
          <a:endParaRPr lang="en-US"/>
        </a:p>
      </dgm:t>
    </dgm:pt>
    <dgm:pt modelId="{7AF1653C-26EB-4331-A6C3-7EE1FA14702A}" type="sibTrans" cxnId="{E348C094-8EC9-46C4-B73F-A0E8414A805B}">
      <dgm:prSet/>
      <dgm:spPr/>
      <dgm:t>
        <a:bodyPr/>
        <a:lstStyle/>
        <a:p>
          <a:endParaRPr lang="en-US"/>
        </a:p>
      </dgm:t>
    </dgm:pt>
    <dgm:pt modelId="{39064DF0-D463-4717-8D90-7197B2564905}">
      <dgm:prSet/>
      <dgm:spPr>
        <a:solidFill>
          <a:schemeClr val="tx2">
            <a:lumMod val="75000"/>
          </a:schemeClr>
        </a:solidFill>
        <a:ln w="38100">
          <a:solidFill>
            <a:schemeClr val="tx1">
              <a:lumMod val="25000"/>
              <a:lumOff val="75000"/>
            </a:schemeClr>
          </a:solidFill>
        </a:ln>
      </dgm:spPr>
      <dgm:t>
        <a:bodyPr/>
        <a:lstStyle/>
        <a:p>
          <a:endParaRPr lang="en-US" dirty="0">
            <a:solidFill>
              <a:schemeClr val="bg2"/>
            </a:solidFill>
          </a:endParaRPr>
        </a:p>
      </dgm:t>
    </dgm:pt>
    <dgm:pt modelId="{6F198126-7D49-4644-86DB-EFE5C7A0CF75}" type="parTrans" cxnId="{763DF758-D1D4-4DBB-A14F-18AFB13C0155}">
      <dgm:prSet/>
      <dgm:spPr/>
      <dgm:t>
        <a:bodyPr/>
        <a:lstStyle/>
        <a:p>
          <a:endParaRPr lang="en-US"/>
        </a:p>
      </dgm:t>
    </dgm:pt>
    <dgm:pt modelId="{56AA3CD7-BA1B-45DE-9EB0-22F7D7C4776B}" type="sibTrans" cxnId="{763DF758-D1D4-4DBB-A14F-18AFB13C0155}">
      <dgm:prSet/>
      <dgm:spPr/>
      <dgm:t>
        <a:bodyPr/>
        <a:lstStyle/>
        <a:p>
          <a:endParaRPr lang="en-US"/>
        </a:p>
      </dgm:t>
    </dgm:pt>
    <dgm:pt modelId="{1B7260B3-3327-4693-9DAA-87260A208032}" type="pres">
      <dgm:prSet presAssocID="{B3607709-BB3C-458D-B840-0E922C4D61DB}" presName="Name0" presStyleCnt="0">
        <dgm:presLayoutVars>
          <dgm:dir/>
          <dgm:animLvl val="lvl"/>
          <dgm:resizeHandles val="exact"/>
        </dgm:presLayoutVars>
      </dgm:prSet>
      <dgm:spPr/>
    </dgm:pt>
    <dgm:pt modelId="{E81BBEAF-F8A1-4E1C-A5FF-B2EB7B10A721}" type="pres">
      <dgm:prSet presAssocID="{EEECD791-0C96-4DE0-8ED2-C3E1A6ED8DE1}" presName="Name8" presStyleCnt="0"/>
      <dgm:spPr/>
    </dgm:pt>
    <dgm:pt modelId="{F2C86D2C-9CAB-4BF8-BA1A-10BE945132B5}" type="pres">
      <dgm:prSet presAssocID="{EEECD791-0C96-4DE0-8ED2-C3E1A6ED8DE1}" presName="level" presStyleLbl="node1" presStyleIdx="0" presStyleCnt="7" custLinFactNeighborX="-462" custLinFactNeighborY="-2394">
        <dgm:presLayoutVars>
          <dgm:chMax val="1"/>
          <dgm:bulletEnabled val="1"/>
        </dgm:presLayoutVars>
      </dgm:prSet>
      <dgm:spPr/>
    </dgm:pt>
    <dgm:pt modelId="{CE823BCA-C288-4D0E-9886-8AE55103A96C}" type="pres">
      <dgm:prSet presAssocID="{EEECD791-0C96-4DE0-8ED2-C3E1A6ED8DE1}" presName="levelTx" presStyleLbl="revTx" presStyleIdx="0" presStyleCnt="0">
        <dgm:presLayoutVars>
          <dgm:chMax val="1"/>
          <dgm:bulletEnabled val="1"/>
        </dgm:presLayoutVars>
      </dgm:prSet>
      <dgm:spPr/>
    </dgm:pt>
    <dgm:pt modelId="{D4BA4658-0A0D-4248-A1D4-5E970E8C27FC}" type="pres">
      <dgm:prSet presAssocID="{3A0BC549-E1F8-4FDA-8BE6-AD80D9BC0C07}" presName="Name8" presStyleCnt="0"/>
      <dgm:spPr/>
    </dgm:pt>
    <dgm:pt modelId="{80B34A89-CF02-44CC-8305-0D70AA314FCD}" type="pres">
      <dgm:prSet presAssocID="{3A0BC549-E1F8-4FDA-8BE6-AD80D9BC0C07}" presName="level" presStyleLbl="node1" presStyleIdx="1" presStyleCnt="7" custLinFactNeighborX="-1039" custLinFactNeighborY="-306">
        <dgm:presLayoutVars>
          <dgm:chMax val="1"/>
          <dgm:bulletEnabled val="1"/>
        </dgm:presLayoutVars>
      </dgm:prSet>
      <dgm:spPr/>
    </dgm:pt>
    <dgm:pt modelId="{5BDA5EE6-9CF0-4EB7-85B2-E1798410D5FA}" type="pres">
      <dgm:prSet presAssocID="{3A0BC549-E1F8-4FDA-8BE6-AD80D9BC0C07}" presName="levelTx" presStyleLbl="revTx" presStyleIdx="0" presStyleCnt="0">
        <dgm:presLayoutVars>
          <dgm:chMax val="1"/>
          <dgm:bulletEnabled val="1"/>
        </dgm:presLayoutVars>
      </dgm:prSet>
      <dgm:spPr/>
    </dgm:pt>
    <dgm:pt modelId="{0F6DB4CD-65EC-4851-9C1C-070C8499E942}" type="pres">
      <dgm:prSet presAssocID="{39578E78-FEC4-4128-9621-14FA9A80D362}" presName="Name8" presStyleCnt="0"/>
      <dgm:spPr/>
    </dgm:pt>
    <dgm:pt modelId="{A5D1E36A-A810-4565-8397-93D4A45BF63C}" type="pres">
      <dgm:prSet presAssocID="{39578E78-FEC4-4128-9621-14FA9A80D362}" presName="level" presStyleLbl="node1" presStyleIdx="2" presStyleCnt="7">
        <dgm:presLayoutVars>
          <dgm:chMax val="1"/>
          <dgm:bulletEnabled val="1"/>
        </dgm:presLayoutVars>
      </dgm:prSet>
      <dgm:spPr/>
    </dgm:pt>
    <dgm:pt modelId="{10D7D513-CFEF-4F37-9B09-6B4D211C6235}" type="pres">
      <dgm:prSet presAssocID="{39578E78-FEC4-4128-9621-14FA9A80D362}" presName="levelTx" presStyleLbl="revTx" presStyleIdx="0" presStyleCnt="0">
        <dgm:presLayoutVars>
          <dgm:chMax val="1"/>
          <dgm:bulletEnabled val="1"/>
        </dgm:presLayoutVars>
      </dgm:prSet>
      <dgm:spPr/>
    </dgm:pt>
    <dgm:pt modelId="{072371E5-4C0C-49F3-8037-8E891467AA02}" type="pres">
      <dgm:prSet presAssocID="{EB032B70-544C-4D77-A8DF-5FDF9BFF230D}" presName="Name8" presStyleCnt="0"/>
      <dgm:spPr/>
    </dgm:pt>
    <dgm:pt modelId="{C4CEB3BA-CE15-4444-932C-25D94BF669F7}" type="pres">
      <dgm:prSet presAssocID="{EB032B70-544C-4D77-A8DF-5FDF9BFF230D}" presName="level" presStyleLbl="node1" presStyleIdx="3" presStyleCnt="7">
        <dgm:presLayoutVars>
          <dgm:chMax val="1"/>
          <dgm:bulletEnabled val="1"/>
        </dgm:presLayoutVars>
      </dgm:prSet>
      <dgm:spPr/>
    </dgm:pt>
    <dgm:pt modelId="{7BC243DA-237E-4B84-8BDB-A25EA13139E7}" type="pres">
      <dgm:prSet presAssocID="{EB032B70-544C-4D77-A8DF-5FDF9BFF230D}" presName="levelTx" presStyleLbl="revTx" presStyleIdx="0" presStyleCnt="0">
        <dgm:presLayoutVars>
          <dgm:chMax val="1"/>
          <dgm:bulletEnabled val="1"/>
        </dgm:presLayoutVars>
      </dgm:prSet>
      <dgm:spPr/>
    </dgm:pt>
    <dgm:pt modelId="{54574E0A-449D-432C-A60F-A959A69385BB}" type="pres">
      <dgm:prSet presAssocID="{DDFD627E-FF47-499B-9A02-DB18DD0DC9D5}" presName="Name8" presStyleCnt="0"/>
      <dgm:spPr/>
    </dgm:pt>
    <dgm:pt modelId="{619F4429-E625-47B6-BD0A-755F8C09B06C}" type="pres">
      <dgm:prSet presAssocID="{DDFD627E-FF47-499B-9A02-DB18DD0DC9D5}" presName="level" presStyleLbl="node1" presStyleIdx="4" presStyleCnt="7">
        <dgm:presLayoutVars>
          <dgm:chMax val="1"/>
          <dgm:bulletEnabled val="1"/>
        </dgm:presLayoutVars>
      </dgm:prSet>
      <dgm:spPr/>
    </dgm:pt>
    <dgm:pt modelId="{0BD7DA09-CC4D-4197-91F2-6667A167447B}" type="pres">
      <dgm:prSet presAssocID="{DDFD627E-FF47-499B-9A02-DB18DD0DC9D5}" presName="levelTx" presStyleLbl="revTx" presStyleIdx="0" presStyleCnt="0">
        <dgm:presLayoutVars>
          <dgm:chMax val="1"/>
          <dgm:bulletEnabled val="1"/>
        </dgm:presLayoutVars>
      </dgm:prSet>
      <dgm:spPr/>
    </dgm:pt>
    <dgm:pt modelId="{E822B694-0B06-49C1-BCCC-73C754F3AE49}" type="pres">
      <dgm:prSet presAssocID="{F4084429-FC4A-4F99-96AC-07CFEDC9B1FA}" presName="Name8" presStyleCnt="0"/>
      <dgm:spPr/>
    </dgm:pt>
    <dgm:pt modelId="{3DCAC745-F3CA-43B3-816E-021FE45CE538}" type="pres">
      <dgm:prSet presAssocID="{F4084429-FC4A-4F99-96AC-07CFEDC9B1FA}" presName="level" presStyleLbl="node1" presStyleIdx="5" presStyleCnt="7" custLinFactNeighborY="1074">
        <dgm:presLayoutVars>
          <dgm:chMax val="1"/>
          <dgm:bulletEnabled val="1"/>
        </dgm:presLayoutVars>
      </dgm:prSet>
      <dgm:spPr/>
    </dgm:pt>
    <dgm:pt modelId="{D27ABDCA-E018-4D20-A858-922E1D825FED}" type="pres">
      <dgm:prSet presAssocID="{F4084429-FC4A-4F99-96AC-07CFEDC9B1FA}" presName="levelTx" presStyleLbl="revTx" presStyleIdx="0" presStyleCnt="0">
        <dgm:presLayoutVars>
          <dgm:chMax val="1"/>
          <dgm:bulletEnabled val="1"/>
        </dgm:presLayoutVars>
      </dgm:prSet>
      <dgm:spPr/>
    </dgm:pt>
    <dgm:pt modelId="{0F9C1CA6-14CB-45F9-A61F-1B3FE5E69AE3}" type="pres">
      <dgm:prSet presAssocID="{39064DF0-D463-4717-8D90-7197B2564905}" presName="Name8" presStyleCnt="0"/>
      <dgm:spPr/>
    </dgm:pt>
    <dgm:pt modelId="{90C4B68D-E3D3-44EA-8119-FC43522FE8AE}" type="pres">
      <dgm:prSet presAssocID="{39064DF0-D463-4717-8D90-7197B2564905}" presName="level" presStyleLbl="node1" presStyleIdx="6" presStyleCnt="7" custLinFactNeighborX="107" custLinFactNeighborY="-7570">
        <dgm:presLayoutVars>
          <dgm:chMax val="1"/>
          <dgm:bulletEnabled val="1"/>
        </dgm:presLayoutVars>
      </dgm:prSet>
      <dgm:spPr/>
    </dgm:pt>
    <dgm:pt modelId="{E67A69D8-EB23-46A8-95A9-A2AD3CBEDC39}" type="pres">
      <dgm:prSet presAssocID="{39064DF0-D463-4717-8D90-7197B2564905}" presName="levelTx" presStyleLbl="revTx" presStyleIdx="0" presStyleCnt="0">
        <dgm:presLayoutVars>
          <dgm:chMax val="1"/>
          <dgm:bulletEnabled val="1"/>
        </dgm:presLayoutVars>
      </dgm:prSet>
      <dgm:spPr/>
    </dgm:pt>
  </dgm:ptLst>
  <dgm:cxnLst>
    <dgm:cxn modelId="{5EF94C07-81DD-4729-A9FC-BE1711DB6EA9}" type="presOf" srcId="{B3607709-BB3C-458D-B840-0E922C4D61DB}" destId="{1B7260B3-3327-4693-9DAA-87260A208032}" srcOrd="0" destOrd="0" presId="urn:microsoft.com/office/officeart/2005/8/layout/pyramid1"/>
    <dgm:cxn modelId="{F8FBAF07-0807-4D2E-9D33-4CF24CBE59E0}" type="presOf" srcId="{39578E78-FEC4-4128-9621-14FA9A80D362}" destId="{10D7D513-CFEF-4F37-9B09-6B4D211C6235}" srcOrd="1" destOrd="0" presId="urn:microsoft.com/office/officeart/2005/8/layout/pyramid1"/>
    <dgm:cxn modelId="{C89D2011-0B68-44F5-B2D4-3EBB53F14572}" type="presOf" srcId="{F4084429-FC4A-4F99-96AC-07CFEDC9B1FA}" destId="{3DCAC745-F3CA-43B3-816E-021FE45CE538}" srcOrd="0" destOrd="0" presId="urn:microsoft.com/office/officeart/2005/8/layout/pyramid1"/>
    <dgm:cxn modelId="{AA842A26-BDA5-4F62-9BD1-33288FA5A329}" type="presOf" srcId="{EEECD791-0C96-4DE0-8ED2-C3E1A6ED8DE1}" destId="{F2C86D2C-9CAB-4BF8-BA1A-10BE945132B5}" srcOrd="0" destOrd="0" presId="urn:microsoft.com/office/officeart/2005/8/layout/pyramid1"/>
    <dgm:cxn modelId="{864A7234-BFE9-43D9-A18A-BBB48FE53C67}" type="presOf" srcId="{EB032B70-544C-4D77-A8DF-5FDF9BFF230D}" destId="{C4CEB3BA-CE15-4444-932C-25D94BF669F7}" srcOrd="0" destOrd="0" presId="urn:microsoft.com/office/officeart/2005/8/layout/pyramid1"/>
    <dgm:cxn modelId="{B057D934-5274-4440-AFBA-E06E27817B9C}" srcId="{B3607709-BB3C-458D-B840-0E922C4D61DB}" destId="{3A0BC549-E1F8-4FDA-8BE6-AD80D9BC0C07}" srcOrd="1" destOrd="0" parTransId="{838362EB-EF22-42BA-9316-86E99B5F6A91}" sibTransId="{5473977D-445B-485A-A5E2-C08FA12B1FE8}"/>
    <dgm:cxn modelId="{FA265B69-743B-4E1B-94D0-BA3A2A92E577}" type="presOf" srcId="{EEECD791-0C96-4DE0-8ED2-C3E1A6ED8DE1}" destId="{CE823BCA-C288-4D0E-9886-8AE55103A96C}" srcOrd="1" destOrd="0" presId="urn:microsoft.com/office/officeart/2005/8/layout/pyramid1"/>
    <dgm:cxn modelId="{70384977-00C0-49F8-A6F1-2D8C6EDCC8E5}" srcId="{B3607709-BB3C-458D-B840-0E922C4D61DB}" destId="{39578E78-FEC4-4128-9621-14FA9A80D362}" srcOrd="2" destOrd="0" parTransId="{0428EA72-18F8-4D42-9492-146A9C9182AC}" sibTransId="{604DBAD7-05A3-41D7-8DB5-99A5DF5A443D}"/>
    <dgm:cxn modelId="{763DF758-D1D4-4DBB-A14F-18AFB13C0155}" srcId="{B3607709-BB3C-458D-B840-0E922C4D61DB}" destId="{39064DF0-D463-4717-8D90-7197B2564905}" srcOrd="6" destOrd="0" parTransId="{6F198126-7D49-4644-86DB-EFE5C7A0CF75}" sibTransId="{56AA3CD7-BA1B-45DE-9EB0-22F7D7C4776B}"/>
    <dgm:cxn modelId="{2DB8EA85-FA06-4B9D-8FAF-25DC111F7797}" srcId="{B3607709-BB3C-458D-B840-0E922C4D61DB}" destId="{EEECD791-0C96-4DE0-8ED2-C3E1A6ED8DE1}" srcOrd="0" destOrd="0" parTransId="{5D41D25E-255E-4178-8F78-19F4ADC23F91}" sibTransId="{5D207C5D-D8A0-40EB-B072-69A7BCE855B9}"/>
    <dgm:cxn modelId="{E348C094-8EC9-46C4-B73F-A0E8414A805B}" srcId="{B3607709-BB3C-458D-B840-0E922C4D61DB}" destId="{F4084429-FC4A-4F99-96AC-07CFEDC9B1FA}" srcOrd="5" destOrd="0" parTransId="{8D436A4B-4FC5-46BF-A859-9028CF905727}" sibTransId="{7AF1653C-26EB-4331-A6C3-7EE1FA14702A}"/>
    <dgm:cxn modelId="{06DC7D9F-4649-4115-820A-A830E092244E}" srcId="{B3607709-BB3C-458D-B840-0E922C4D61DB}" destId="{EB032B70-544C-4D77-A8DF-5FDF9BFF230D}" srcOrd="3" destOrd="0" parTransId="{0E833B78-F233-4E0E-8109-99032F527FFE}" sibTransId="{AD71B4FF-F92D-4368-9CFA-332EECF52053}"/>
    <dgm:cxn modelId="{2BEB11AA-DD68-4710-9B06-1F0CCEFB52CC}" srcId="{B3607709-BB3C-458D-B840-0E922C4D61DB}" destId="{DDFD627E-FF47-499B-9A02-DB18DD0DC9D5}" srcOrd="4" destOrd="0" parTransId="{CB462877-68DE-4E1A-97B6-73F48F94CF52}" sibTransId="{1FECB855-FB03-4147-8129-CD74ADB04D9E}"/>
    <dgm:cxn modelId="{C9F016C2-5EF5-4F8C-AF8A-C054C7C7A9FB}" type="presOf" srcId="{39578E78-FEC4-4128-9621-14FA9A80D362}" destId="{A5D1E36A-A810-4565-8397-93D4A45BF63C}" srcOrd="0" destOrd="0" presId="urn:microsoft.com/office/officeart/2005/8/layout/pyramid1"/>
    <dgm:cxn modelId="{B330E0CF-9118-4E4B-9E10-76E31E4F6141}" type="presOf" srcId="{3A0BC549-E1F8-4FDA-8BE6-AD80D9BC0C07}" destId="{5BDA5EE6-9CF0-4EB7-85B2-E1798410D5FA}" srcOrd="1" destOrd="0" presId="urn:microsoft.com/office/officeart/2005/8/layout/pyramid1"/>
    <dgm:cxn modelId="{1129B9D4-7589-4BF5-8108-289BF2EC488A}" type="presOf" srcId="{39064DF0-D463-4717-8D90-7197B2564905}" destId="{90C4B68D-E3D3-44EA-8119-FC43522FE8AE}" srcOrd="0" destOrd="0" presId="urn:microsoft.com/office/officeart/2005/8/layout/pyramid1"/>
    <dgm:cxn modelId="{7924BFD6-24A1-4918-98B5-28DA4DAFEAF0}" type="presOf" srcId="{DDFD627E-FF47-499B-9A02-DB18DD0DC9D5}" destId="{619F4429-E625-47B6-BD0A-755F8C09B06C}" srcOrd="0" destOrd="0" presId="urn:microsoft.com/office/officeart/2005/8/layout/pyramid1"/>
    <dgm:cxn modelId="{ACD6B5E2-98A6-43CC-B296-3496E632E90A}" type="presOf" srcId="{39064DF0-D463-4717-8D90-7197B2564905}" destId="{E67A69D8-EB23-46A8-95A9-A2AD3CBEDC39}" srcOrd="1" destOrd="0" presId="urn:microsoft.com/office/officeart/2005/8/layout/pyramid1"/>
    <dgm:cxn modelId="{5BA565E3-F068-4635-A2A1-66F4083A72B5}" type="presOf" srcId="{EB032B70-544C-4D77-A8DF-5FDF9BFF230D}" destId="{7BC243DA-237E-4B84-8BDB-A25EA13139E7}" srcOrd="1" destOrd="0" presId="urn:microsoft.com/office/officeart/2005/8/layout/pyramid1"/>
    <dgm:cxn modelId="{EE8457EB-D0CC-4E94-BE91-404DC841F3C1}" type="presOf" srcId="{DDFD627E-FF47-499B-9A02-DB18DD0DC9D5}" destId="{0BD7DA09-CC4D-4197-91F2-6667A167447B}" srcOrd="1" destOrd="0" presId="urn:microsoft.com/office/officeart/2005/8/layout/pyramid1"/>
    <dgm:cxn modelId="{23C770FB-5802-48B8-90A9-A76B60ABCA5F}" type="presOf" srcId="{3A0BC549-E1F8-4FDA-8BE6-AD80D9BC0C07}" destId="{80B34A89-CF02-44CC-8305-0D70AA314FCD}" srcOrd="0" destOrd="0" presId="urn:microsoft.com/office/officeart/2005/8/layout/pyramid1"/>
    <dgm:cxn modelId="{AF74A5FE-E6A0-4550-AB75-76B8D726A583}" type="presOf" srcId="{F4084429-FC4A-4F99-96AC-07CFEDC9B1FA}" destId="{D27ABDCA-E018-4D20-A858-922E1D825FED}" srcOrd="1" destOrd="0" presId="urn:microsoft.com/office/officeart/2005/8/layout/pyramid1"/>
    <dgm:cxn modelId="{57DDF307-9E59-4FE8-93B1-ECBE0BF166EC}" type="presParOf" srcId="{1B7260B3-3327-4693-9DAA-87260A208032}" destId="{E81BBEAF-F8A1-4E1C-A5FF-B2EB7B10A721}" srcOrd="0" destOrd="0" presId="urn:microsoft.com/office/officeart/2005/8/layout/pyramid1"/>
    <dgm:cxn modelId="{CEB535AC-D49C-4E11-A88B-494B31D87CAB}" type="presParOf" srcId="{E81BBEAF-F8A1-4E1C-A5FF-B2EB7B10A721}" destId="{F2C86D2C-9CAB-4BF8-BA1A-10BE945132B5}" srcOrd="0" destOrd="0" presId="urn:microsoft.com/office/officeart/2005/8/layout/pyramid1"/>
    <dgm:cxn modelId="{0349F724-1AC6-4367-8406-7F0F8B7640B9}" type="presParOf" srcId="{E81BBEAF-F8A1-4E1C-A5FF-B2EB7B10A721}" destId="{CE823BCA-C288-4D0E-9886-8AE55103A96C}" srcOrd="1" destOrd="0" presId="urn:microsoft.com/office/officeart/2005/8/layout/pyramid1"/>
    <dgm:cxn modelId="{465B16E9-89BF-4491-97F1-FDEBAC51E575}" type="presParOf" srcId="{1B7260B3-3327-4693-9DAA-87260A208032}" destId="{D4BA4658-0A0D-4248-A1D4-5E970E8C27FC}" srcOrd="1" destOrd="0" presId="urn:microsoft.com/office/officeart/2005/8/layout/pyramid1"/>
    <dgm:cxn modelId="{86F93E66-3529-47EE-8356-0434CE4C07E8}" type="presParOf" srcId="{D4BA4658-0A0D-4248-A1D4-5E970E8C27FC}" destId="{80B34A89-CF02-44CC-8305-0D70AA314FCD}" srcOrd="0" destOrd="0" presId="urn:microsoft.com/office/officeart/2005/8/layout/pyramid1"/>
    <dgm:cxn modelId="{C4A663E3-D5E0-466A-9715-48BBF77857FD}" type="presParOf" srcId="{D4BA4658-0A0D-4248-A1D4-5E970E8C27FC}" destId="{5BDA5EE6-9CF0-4EB7-85B2-E1798410D5FA}" srcOrd="1" destOrd="0" presId="urn:microsoft.com/office/officeart/2005/8/layout/pyramid1"/>
    <dgm:cxn modelId="{EBB781E6-4CB3-4E69-BA92-C466BEA99C5F}" type="presParOf" srcId="{1B7260B3-3327-4693-9DAA-87260A208032}" destId="{0F6DB4CD-65EC-4851-9C1C-070C8499E942}" srcOrd="2" destOrd="0" presId="urn:microsoft.com/office/officeart/2005/8/layout/pyramid1"/>
    <dgm:cxn modelId="{CBCE4636-BEBB-44FC-B63E-79CD55617DE5}" type="presParOf" srcId="{0F6DB4CD-65EC-4851-9C1C-070C8499E942}" destId="{A5D1E36A-A810-4565-8397-93D4A45BF63C}" srcOrd="0" destOrd="0" presId="urn:microsoft.com/office/officeart/2005/8/layout/pyramid1"/>
    <dgm:cxn modelId="{60A946E6-7E5D-4EC2-BDFF-509F1D15E3BE}" type="presParOf" srcId="{0F6DB4CD-65EC-4851-9C1C-070C8499E942}" destId="{10D7D513-CFEF-4F37-9B09-6B4D211C6235}" srcOrd="1" destOrd="0" presId="urn:microsoft.com/office/officeart/2005/8/layout/pyramid1"/>
    <dgm:cxn modelId="{0BF29FE1-6788-4CEF-97F1-DA290A8EB376}" type="presParOf" srcId="{1B7260B3-3327-4693-9DAA-87260A208032}" destId="{072371E5-4C0C-49F3-8037-8E891467AA02}" srcOrd="3" destOrd="0" presId="urn:microsoft.com/office/officeart/2005/8/layout/pyramid1"/>
    <dgm:cxn modelId="{416F5B24-3FDD-4B2C-B021-0A29C8270A4D}" type="presParOf" srcId="{072371E5-4C0C-49F3-8037-8E891467AA02}" destId="{C4CEB3BA-CE15-4444-932C-25D94BF669F7}" srcOrd="0" destOrd="0" presId="urn:microsoft.com/office/officeart/2005/8/layout/pyramid1"/>
    <dgm:cxn modelId="{D143E436-5CDD-47F4-97AE-F0E1A98241F4}" type="presParOf" srcId="{072371E5-4C0C-49F3-8037-8E891467AA02}" destId="{7BC243DA-237E-4B84-8BDB-A25EA13139E7}" srcOrd="1" destOrd="0" presId="urn:microsoft.com/office/officeart/2005/8/layout/pyramid1"/>
    <dgm:cxn modelId="{A4E8D0B7-6092-4A44-BCF4-CBC22B9AD28A}" type="presParOf" srcId="{1B7260B3-3327-4693-9DAA-87260A208032}" destId="{54574E0A-449D-432C-A60F-A959A69385BB}" srcOrd="4" destOrd="0" presId="urn:microsoft.com/office/officeart/2005/8/layout/pyramid1"/>
    <dgm:cxn modelId="{503FB036-2B24-4360-AA0F-F7D43F6FDBA6}" type="presParOf" srcId="{54574E0A-449D-432C-A60F-A959A69385BB}" destId="{619F4429-E625-47B6-BD0A-755F8C09B06C}" srcOrd="0" destOrd="0" presId="urn:microsoft.com/office/officeart/2005/8/layout/pyramid1"/>
    <dgm:cxn modelId="{973CE439-DF70-489D-8E10-BEFBD8FE1C58}" type="presParOf" srcId="{54574E0A-449D-432C-A60F-A959A69385BB}" destId="{0BD7DA09-CC4D-4197-91F2-6667A167447B}" srcOrd="1" destOrd="0" presId="urn:microsoft.com/office/officeart/2005/8/layout/pyramid1"/>
    <dgm:cxn modelId="{041CE915-D8EB-445E-824C-DD95C40FD464}" type="presParOf" srcId="{1B7260B3-3327-4693-9DAA-87260A208032}" destId="{E822B694-0B06-49C1-BCCC-73C754F3AE49}" srcOrd="5" destOrd="0" presId="urn:microsoft.com/office/officeart/2005/8/layout/pyramid1"/>
    <dgm:cxn modelId="{5F5C32C0-68DE-49CC-9BE0-2AF00AFFD398}" type="presParOf" srcId="{E822B694-0B06-49C1-BCCC-73C754F3AE49}" destId="{3DCAC745-F3CA-43B3-816E-021FE45CE538}" srcOrd="0" destOrd="0" presId="urn:microsoft.com/office/officeart/2005/8/layout/pyramid1"/>
    <dgm:cxn modelId="{E7C8E15E-5DF4-4E9D-97FE-D1090B90621F}" type="presParOf" srcId="{E822B694-0B06-49C1-BCCC-73C754F3AE49}" destId="{D27ABDCA-E018-4D20-A858-922E1D825FED}" srcOrd="1" destOrd="0" presId="urn:microsoft.com/office/officeart/2005/8/layout/pyramid1"/>
    <dgm:cxn modelId="{39A66D12-8662-493D-B225-E91B11CEF4E6}" type="presParOf" srcId="{1B7260B3-3327-4693-9DAA-87260A208032}" destId="{0F9C1CA6-14CB-45F9-A61F-1B3FE5E69AE3}" srcOrd="6" destOrd="0" presId="urn:microsoft.com/office/officeart/2005/8/layout/pyramid1"/>
    <dgm:cxn modelId="{E4726511-AA3F-49A7-BAF1-374511997854}" type="presParOf" srcId="{0F9C1CA6-14CB-45F9-A61F-1B3FE5E69AE3}" destId="{90C4B68D-E3D3-44EA-8119-FC43522FE8AE}" srcOrd="0" destOrd="0" presId="urn:microsoft.com/office/officeart/2005/8/layout/pyramid1"/>
    <dgm:cxn modelId="{9BD25BEE-3BE0-421D-9EF3-E188CC1FEF83}" type="presParOf" srcId="{0F9C1CA6-14CB-45F9-A61F-1B3FE5E69AE3}" destId="{E67A69D8-EB23-46A8-95A9-A2AD3CBEDC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86D2C-9CAB-4BF8-BA1A-10BE945132B5}">
      <dsp:nvSpPr>
        <dsp:cNvPr id="0" name=""/>
        <dsp:cNvSpPr/>
      </dsp:nvSpPr>
      <dsp:spPr>
        <a:xfrm>
          <a:off x="3834565" y="0"/>
          <a:ext cx="1280159" cy="901337"/>
        </a:xfrm>
        <a:prstGeom prst="trapezoid">
          <a:avLst>
            <a:gd name="adj" fmla="val 71014"/>
          </a:avLst>
        </a:prstGeom>
        <a:solidFill>
          <a:schemeClr val="tx2">
            <a:lumMod val="20000"/>
            <a:lumOff val="80000"/>
          </a:schemeClr>
        </a:solidFill>
        <a:ln w="381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chemeClr val="bg2"/>
            </a:solidFill>
          </a:endParaRPr>
        </a:p>
      </dsp:txBody>
      <dsp:txXfrm>
        <a:off x="3834565" y="0"/>
        <a:ext cx="1280159" cy="901337"/>
      </dsp:txXfrm>
    </dsp:sp>
    <dsp:sp modelId="{80B34A89-CF02-44CC-8305-0D70AA314FCD}">
      <dsp:nvSpPr>
        <dsp:cNvPr id="0" name=""/>
        <dsp:cNvSpPr/>
      </dsp:nvSpPr>
      <dsp:spPr>
        <a:xfrm>
          <a:off x="3173798" y="898579"/>
          <a:ext cx="2560319" cy="901337"/>
        </a:xfrm>
        <a:prstGeom prst="trapezoid">
          <a:avLst>
            <a:gd name="adj" fmla="val 71014"/>
          </a:avLst>
        </a:prstGeom>
        <a:solidFill>
          <a:schemeClr val="tx2">
            <a:lumMod val="20000"/>
            <a:lumOff val="80000"/>
          </a:schemeClr>
        </a:solidFill>
        <a:ln w="381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chemeClr val="bg2"/>
            </a:solidFill>
          </a:endParaRPr>
        </a:p>
      </dsp:txBody>
      <dsp:txXfrm>
        <a:off x="3621854" y="898579"/>
        <a:ext cx="1664208" cy="901337"/>
      </dsp:txXfrm>
    </dsp:sp>
    <dsp:sp modelId="{A5D1E36A-A810-4565-8397-93D4A45BF63C}">
      <dsp:nvSpPr>
        <dsp:cNvPr id="0" name=""/>
        <dsp:cNvSpPr/>
      </dsp:nvSpPr>
      <dsp:spPr>
        <a:xfrm>
          <a:off x="2560320" y="1802674"/>
          <a:ext cx="3840480" cy="901337"/>
        </a:xfrm>
        <a:prstGeom prst="trapezoid">
          <a:avLst>
            <a:gd name="adj" fmla="val 71014"/>
          </a:avLst>
        </a:prstGeom>
        <a:solidFill>
          <a:schemeClr val="tx2">
            <a:lumMod val="20000"/>
            <a:lumOff val="80000"/>
          </a:schemeClr>
        </a:solidFill>
        <a:ln w="381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chemeClr val="bg2"/>
            </a:solidFill>
          </a:endParaRPr>
        </a:p>
      </dsp:txBody>
      <dsp:txXfrm>
        <a:off x="3232403" y="1802674"/>
        <a:ext cx="2496312" cy="901337"/>
      </dsp:txXfrm>
    </dsp:sp>
    <dsp:sp modelId="{C4CEB3BA-CE15-4444-932C-25D94BF669F7}">
      <dsp:nvSpPr>
        <dsp:cNvPr id="0" name=""/>
        <dsp:cNvSpPr/>
      </dsp:nvSpPr>
      <dsp:spPr>
        <a:xfrm>
          <a:off x="1920240" y="2704011"/>
          <a:ext cx="5120639" cy="901337"/>
        </a:xfrm>
        <a:prstGeom prst="trapezoid">
          <a:avLst>
            <a:gd name="adj" fmla="val 71014"/>
          </a:avLst>
        </a:prstGeom>
        <a:solidFill>
          <a:schemeClr val="tx2">
            <a:lumMod val="40000"/>
            <a:lumOff val="60000"/>
          </a:schemeClr>
        </a:solidFill>
        <a:ln w="381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chemeClr val="bg2"/>
            </a:solidFill>
          </a:endParaRPr>
        </a:p>
      </dsp:txBody>
      <dsp:txXfrm>
        <a:off x="2816352" y="2704011"/>
        <a:ext cx="3328416" cy="901337"/>
      </dsp:txXfrm>
    </dsp:sp>
    <dsp:sp modelId="{619F4429-E625-47B6-BD0A-755F8C09B06C}">
      <dsp:nvSpPr>
        <dsp:cNvPr id="0" name=""/>
        <dsp:cNvSpPr/>
      </dsp:nvSpPr>
      <dsp:spPr>
        <a:xfrm>
          <a:off x="1280160" y="3605348"/>
          <a:ext cx="6400799" cy="901337"/>
        </a:xfrm>
        <a:prstGeom prst="trapezoid">
          <a:avLst>
            <a:gd name="adj" fmla="val 71014"/>
          </a:avLst>
        </a:prstGeom>
        <a:solidFill>
          <a:schemeClr val="tx2">
            <a:lumMod val="60000"/>
            <a:lumOff val="40000"/>
          </a:schemeClr>
        </a:solidFill>
        <a:ln w="381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chemeClr val="bg2"/>
            </a:solidFill>
          </a:endParaRPr>
        </a:p>
      </dsp:txBody>
      <dsp:txXfrm>
        <a:off x="2400299" y="3605348"/>
        <a:ext cx="4160520" cy="901337"/>
      </dsp:txXfrm>
    </dsp:sp>
    <dsp:sp modelId="{3DCAC745-F3CA-43B3-816E-021FE45CE538}">
      <dsp:nvSpPr>
        <dsp:cNvPr id="0" name=""/>
        <dsp:cNvSpPr/>
      </dsp:nvSpPr>
      <dsp:spPr>
        <a:xfrm>
          <a:off x="640080" y="4516366"/>
          <a:ext cx="7680960" cy="901337"/>
        </a:xfrm>
        <a:prstGeom prst="trapezoid">
          <a:avLst>
            <a:gd name="adj" fmla="val 71014"/>
          </a:avLst>
        </a:prstGeom>
        <a:solidFill>
          <a:schemeClr val="tx2">
            <a:lumMod val="60000"/>
            <a:lumOff val="40000"/>
          </a:schemeClr>
        </a:solidFill>
        <a:ln w="381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chemeClr val="bg2"/>
            </a:solidFill>
          </a:endParaRPr>
        </a:p>
      </dsp:txBody>
      <dsp:txXfrm>
        <a:off x="1984247" y="4516366"/>
        <a:ext cx="4992624" cy="901337"/>
      </dsp:txXfrm>
    </dsp:sp>
    <dsp:sp modelId="{90C4B68D-E3D3-44EA-8119-FC43522FE8AE}">
      <dsp:nvSpPr>
        <dsp:cNvPr id="0" name=""/>
        <dsp:cNvSpPr/>
      </dsp:nvSpPr>
      <dsp:spPr>
        <a:xfrm>
          <a:off x="0" y="5339791"/>
          <a:ext cx="8961120" cy="901337"/>
        </a:xfrm>
        <a:prstGeom prst="trapezoid">
          <a:avLst>
            <a:gd name="adj" fmla="val 71014"/>
          </a:avLst>
        </a:prstGeom>
        <a:solidFill>
          <a:schemeClr val="tx2">
            <a:lumMod val="75000"/>
          </a:schemeClr>
        </a:solidFill>
        <a:ln w="38100" cap="flat" cmpd="sng" algn="ctr">
          <a:solidFill>
            <a:schemeClr val="tx1">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chemeClr val="bg2"/>
            </a:solidFill>
          </a:endParaRPr>
        </a:p>
      </dsp:txBody>
      <dsp:txXfrm>
        <a:off x="1568195" y="5339791"/>
        <a:ext cx="5824728" cy="90133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FA98550D-C5FD-46BB-B827-F1D34D72F186}" type="datetimeFigureOut">
              <a:rPr lang="en-US" smtClean="0"/>
              <a:t>4/26/2024</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69D6D774-6C49-499A-9411-8815D275AE52}" type="slidenum">
              <a:rPr lang="en-US" smtClean="0"/>
              <a:t>‹#›</a:t>
            </a:fld>
            <a:endParaRPr lang="en-US"/>
          </a:p>
        </p:txBody>
      </p:sp>
    </p:spTree>
    <p:extLst>
      <p:ext uri="{BB962C8B-B14F-4D97-AF65-F5344CB8AC3E}">
        <p14:creationId xmlns:p14="http://schemas.microsoft.com/office/powerpoint/2010/main" val="332538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file:///C:\Users\harveytw\OneDrive%20-%20UPMC\Desktop\Addressing%20Drug%20Use%20&amp;%20Recovery%20Stigma_%20-%20PRO.A.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iaaa.nih.gov/alcohols-effects-health/alcohol-topics/alcohol-facts-and-statistics/alcohol-related-emergencies-and-deaths-united-state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health.pa.gov/topics/Documents/Programs/PDMP/Pennsylvania%20Overdose%20Data%20Brief%202022.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ejm.org/doi/full/10.1056/NEJMp1917360?query=recirc_curatedRelated_articl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nida.nih.gov/about-nida/noras-blog/2020/04/addressing-stigma-surrounds-addic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Enabling oneself to act ethically in these situations entails a process of growth… a process of unknowing to know… this requires a pause. This requires some humility. This requires some curiosity. </a:t>
            </a:r>
          </a:p>
          <a:p>
            <a:endParaRPr lang="en-US" dirty="0"/>
          </a:p>
          <a:p>
            <a:r>
              <a:rPr lang="en-US" dirty="0"/>
              <a:t>Plato and the cave…</a:t>
            </a:r>
          </a:p>
          <a:p>
            <a:r>
              <a:rPr lang="en-US" dirty="0"/>
              <a:t>The elephant and the four hands…</a:t>
            </a:r>
          </a:p>
          <a:p>
            <a:endParaRPr lang="en-US" dirty="0"/>
          </a:p>
        </p:txBody>
      </p:sp>
      <p:sp>
        <p:nvSpPr>
          <p:cNvPr id="4" name="Slide Number Placeholder 3"/>
          <p:cNvSpPr>
            <a:spLocks noGrp="1"/>
          </p:cNvSpPr>
          <p:nvPr>
            <p:ph type="sldNum" sz="quarter" idx="5"/>
          </p:nvPr>
        </p:nvSpPr>
        <p:spPr/>
        <p:txBody>
          <a:bodyPr/>
          <a:lstStyle/>
          <a:p>
            <a:fld id="{89557F8D-41A5-3C4A-A462-FE7C10BECEC1}" type="slidenum">
              <a:rPr lang="en-US" smtClean="0"/>
              <a:t>1</a:t>
            </a:fld>
            <a:endParaRPr lang="en-US" dirty="0"/>
          </a:p>
        </p:txBody>
      </p:sp>
    </p:spTree>
    <p:extLst>
      <p:ext uri="{BB962C8B-B14F-4D97-AF65-F5344CB8AC3E}">
        <p14:creationId xmlns:p14="http://schemas.microsoft.com/office/powerpoint/2010/main" val="85650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697"/>
            <a:r>
              <a:rPr lang="en-US" sz="1800" dirty="0">
                <a:latin typeface="Calibri" panose="020F0502020204030204" pitchFamily="34" charset="0"/>
                <a:ea typeface="Calibri" panose="020F0502020204030204" pitchFamily="34" charset="0"/>
                <a:cs typeface="Times New Roman" panose="02020603050405020304" pitchFamily="18" charset="0"/>
              </a:rPr>
              <a:t>Volkov 2021</a:t>
            </a:r>
          </a:p>
          <a:p>
            <a:pPr defTabSz="960697"/>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800" dirty="0"/>
              <a:t>Feeling stigmatized can reduce the willingness of individuals with SUD to seek treatment. </a:t>
            </a:r>
          </a:p>
          <a:p>
            <a:pPr>
              <a:spcAft>
                <a:spcPts val="800"/>
              </a:spcAft>
            </a:pPr>
            <a:r>
              <a:rPr lang="en-US" sz="1800" dirty="0"/>
              <a:t>Stigmatizing views of people with SUD are common; this stereotyping can lead others to feel pity, fear, anger, and a desire for social distance from people with an SUD. </a:t>
            </a:r>
          </a:p>
          <a:p>
            <a:r>
              <a:rPr lang="en-US" sz="1800" dirty="0"/>
              <a:t>Stigmatizing language can negatively influence health care provider perceptions of people with SUD, which can impact the care they provide.</a:t>
            </a:r>
          </a:p>
          <a:p>
            <a:pPr defTabSz="960697"/>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defTabSz="960697"/>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defTabSz="960697"/>
            <a:r>
              <a:rPr lang="en-US" sz="1800" dirty="0">
                <a:latin typeface="Calibri" panose="020F0502020204030204" pitchFamily="34" charset="0"/>
                <a:ea typeface="Calibri" panose="020F0502020204030204" pitchFamily="34" charset="0"/>
                <a:cs typeface="Times New Roman" panose="02020603050405020304" pitchFamily="18" charset="0"/>
              </a:rPr>
              <a:t>Stigma associated with addiction is often embedded in our language and attitudes, and at times we do not even recognize this. Patients pick up on verbal and non-verbal cues, shaping their experience of our care and their experience of us as individuals. Research suggests that patients living with addiction may delay or not seek care altogether due to their experiences of perceived stigma in medical settings (Paquette, </a:t>
            </a:r>
            <a:r>
              <a:rPr lang="en-US" sz="1800" dirty="0" err="1">
                <a:latin typeface="Calibri" panose="020F0502020204030204" pitchFamily="34" charset="0"/>
                <a:ea typeface="Calibri" panose="020F0502020204030204" pitchFamily="34" charset="0"/>
                <a:cs typeface="Times New Roman" panose="02020603050405020304" pitchFamily="18" charset="0"/>
              </a:rPr>
              <a:t>Syvertsen</a:t>
            </a:r>
            <a:r>
              <a:rPr lang="en-US" sz="1800" dirty="0">
                <a:latin typeface="Calibri" panose="020F0502020204030204" pitchFamily="34" charset="0"/>
                <a:ea typeface="Calibri" panose="020F0502020204030204" pitchFamily="34" charset="0"/>
                <a:cs typeface="Times New Roman" panose="02020603050405020304" pitchFamily="18" charset="0"/>
              </a:rPr>
              <a:t> and Pollini 2018). </a:t>
            </a:r>
          </a:p>
          <a:p>
            <a:endParaRPr lang="en-US" dirty="0"/>
          </a:p>
        </p:txBody>
      </p:sp>
      <p:sp>
        <p:nvSpPr>
          <p:cNvPr id="4" name="Slide Number Placeholder 3"/>
          <p:cNvSpPr>
            <a:spLocks noGrp="1"/>
          </p:cNvSpPr>
          <p:nvPr>
            <p:ph type="sldNum" sz="quarter" idx="5"/>
          </p:nvPr>
        </p:nvSpPr>
        <p:spPr/>
        <p:txBody>
          <a:bodyPr/>
          <a:lstStyle/>
          <a:p>
            <a:pPr defTabSz="472506"/>
            <a:fld id="{89557F8D-41A5-3C4A-A462-FE7C10BECEC1}" type="slidenum">
              <a:rPr lang="en-US">
                <a:solidFill>
                  <a:prstClr val="black"/>
                </a:solidFill>
                <a:latin typeface="Calibri"/>
              </a:rPr>
              <a:pPr defTabSz="472506"/>
              <a:t>11</a:t>
            </a:fld>
            <a:endParaRPr lang="en-US">
              <a:solidFill>
                <a:prstClr val="black"/>
              </a:solidFill>
              <a:latin typeface="Calibri"/>
            </a:endParaRPr>
          </a:p>
        </p:txBody>
      </p:sp>
    </p:spTree>
    <p:extLst>
      <p:ext uri="{BB962C8B-B14F-4D97-AF65-F5344CB8AC3E}">
        <p14:creationId xmlns:p14="http://schemas.microsoft.com/office/powerpoint/2010/main" val="3758469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When it comes to the hospital, even though there are many patients with SUDs in the ED and who are admitted inpatient, there is hesitation on behalf of patients with SUD to come into hospitals. Let’s remember what I said we don’t do very well from a clinician’s perspective. Here’s what patients fear we do not do well…  </a:t>
            </a:r>
          </a:p>
          <a:p>
            <a:endParaRPr lang="en-US" dirty="0">
              <a:ea typeface="Calibri"/>
              <a:cs typeface="Calibri"/>
            </a:endParaRPr>
          </a:p>
          <a:p>
            <a:r>
              <a:rPr lang="en-US" dirty="0">
                <a:ea typeface="Calibri"/>
                <a:cs typeface="Calibri"/>
              </a:rPr>
              <a:t>Patients living with SUD actually have a lot of fear when coming to the hospital. It is well-known to people who use substances that they can expect to (either based on past experiences or experiences of friends and family) perceive/experience to be treated negatively in hospitals. Evidence supports this. What do they fear? Withdrawal. Untreated pain. Judgment/stigma. Fear of relapse. </a:t>
            </a:r>
          </a:p>
          <a:p>
            <a:endParaRPr lang="en-US" dirty="0">
              <a:ea typeface="Calibri"/>
              <a:cs typeface="Calibri"/>
            </a:endParaRPr>
          </a:p>
          <a:p>
            <a:r>
              <a:rPr lang="en-US" dirty="0">
                <a:ea typeface="Calibri"/>
                <a:cs typeface="Calibri"/>
              </a:rPr>
              <a:t>Withdrawal and pain, when managed clinically, have both objective and subjective components. Often the subjective component allows for clinician discretion… </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9557F8D-41A5-3C4A-A462-FE7C10BECEC1}" type="slidenum">
              <a:rPr lang="en-US" smtClean="0"/>
              <a:t>12</a:t>
            </a:fld>
            <a:endParaRPr lang="en-US"/>
          </a:p>
        </p:txBody>
      </p:sp>
    </p:spTree>
    <p:extLst>
      <p:ext uri="{BB962C8B-B14F-4D97-AF65-F5344CB8AC3E}">
        <p14:creationId xmlns:p14="http://schemas.microsoft.com/office/powerpoint/2010/main" val="338968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Ableism &amp; Stigma negatively impact patient access to healthcare services. How do we act ethically to address this?</a:t>
            </a:r>
          </a:p>
          <a:p>
            <a:endParaRPr lang="en-US" sz="1200" dirty="0"/>
          </a:p>
          <a:p>
            <a:endParaRPr lang="en-US" dirty="0"/>
          </a:p>
          <a:p>
            <a:endParaRPr lang="en-US" dirty="0"/>
          </a:p>
          <a:p>
            <a:endParaRPr lang="en-US" dirty="0"/>
          </a:p>
          <a:p>
            <a:pPr marL="0" indent="0">
              <a:buNone/>
            </a:pPr>
            <a:r>
              <a:rPr lang="en-US" dirty="0"/>
              <a:t>Where I see our biggest opportunity for growth, change, impact on patients:</a:t>
            </a:r>
          </a:p>
          <a:p>
            <a:r>
              <a:rPr lang="en-US" dirty="0"/>
              <a:t>Empowerment vs paternalism</a:t>
            </a:r>
          </a:p>
          <a:p>
            <a:pPr lvl="1"/>
            <a:r>
              <a:rPr lang="en-US" dirty="0"/>
              <a:t>Cultivating dependency vs autonomy (is the patient capable of stating personal goals?) Do not obstruct their actions. (Patient wanting to go AMA)</a:t>
            </a:r>
          </a:p>
          <a:p>
            <a:pPr lvl="1"/>
            <a:r>
              <a:rPr lang="en-US" dirty="0"/>
              <a:t>Not trusting the patient. </a:t>
            </a:r>
          </a:p>
          <a:p>
            <a:r>
              <a:rPr lang="en-US" dirty="0"/>
              <a:t>Beneficence (promotion of goodness, acting on love and compassion)</a:t>
            </a:r>
          </a:p>
          <a:p>
            <a:pPr marL="0" indent="0">
              <a:buNone/>
            </a:pPr>
            <a:r>
              <a:rPr lang="en-US" dirty="0"/>
              <a:t>Autonomy and beneficence can compete.. </a:t>
            </a:r>
          </a:p>
          <a:p>
            <a:pPr marL="0" indent="0">
              <a:buNone/>
            </a:pPr>
            <a:r>
              <a:rPr lang="en-US" dirty="0"/>
              <a:t>This is not exhaustive- there are other ethical issues. </a:t>
            </a:r>
          </a:p>
          <a:p>
            <a:pPr marL="0" indent="0">
              <a:buNone/>
            </a:pPr>
            <a:r>
              <a:rPr lang="en-US" dirty="0"/>
              <a:t>Confidentiality</a:t>
            </a:r>
          </a:p>
          <a:p>
            <a:r>
              <a:rPr lang="en-US" dirty="0"/>
              <a:t>Self-disclosure</a:t>
            </a:r>
          </a:p>
          <a:p>
            <a:endParaRPr lang="en-US" dirty="0"/>
          </a:p>
          <a:p>
            <a:endParaRPr lang="en-US" dirty="0"/>
          </a:p>
          <a:p>
            <a:r>
              <a:rPr lang="en-US" dirty="0"/>
              <a:t>Stigma creates a power dynamic…. </a:t>
            </a:r>
          </a:p>
          <a:p>
            <a:r>
              <a:rPr lang="en-US" dirty="0">
                <a:hlinkClick r:id="rId3"/>
              </a:rPr>
              <a:t>Addressing Drug Use &amp; Recovery Stigma: - PRO.A</a:t>
            </a:r>
            <a:endParaRPr lang="en-US" dirty="0"/>
          </a:p>
          <a:p>
            <a:endParaRPr lang="en-US" dirty="0"/>
          </a:p>
          <a:p>
            <a:endParaRPr lang="en-US" dirty="0"/>
          </a:p>
          <a:p>
            <a:r>
              <a:rPr lang="en-US" dirty="0"/>
              <a:t>Look at ANA Code of Ethics- provision 1, 2, </a:t>
            </a:r>
          </a:p>
          <a:p>
            <a:r>
              <a:rPr lang="en-US" dirty="0"/>
              <a:t>1.2- Relationships with patients</a:t>
            </a:r>
          </a:p>
          <a:p>
            <a:r>
              <a:rPr lang="en-US" dirty="0"/>
              <a:t>1.3 Nature of health</a:t>
            </a:r>
          </a:p>
          <a:p>
            <a:r>
              <a:rPr lang="en-US" dirty="0"/>
              <a:t>1.4 Patient right to self-determination</a:t>
            </a:r>
          </a:p>
          <a:p>
            <a:r>
              <a:rPr lang="en-US" dirty="0"/>
              <a:t>2.1 Primacy of patient’s interest</a:t>
            </a:r>
          </a:p>
        </p:txBody>
      </p:sp>
      <p:sp>
        <p:nvSpPr>
          <p:cNvPr id="4" name="Slide Number Placeholder 3"/>
          <p:cNvSpPr>
            <a:spLocks noGrp="1"/>
          </p:cNvSpPr>
          <p:nvPr>
            <p:ph type="sldNum" sz="quarter" idx="5"/>
          </p:nvPr>
        </p:nvSpPr>
        <p:spPr/>
        <p:txBody>
          <a:bodyPr/>
          <a:lstStyle/>
          <a:p>
            <a:fld id="{69D6D774-6C49-499A-9411-8815D275AE52}" type="slidenum">
              <a:rPr lang="en-US" smtClean="0"/>
              <a:t>13</a:t>
            </a:fld>
            <a:endParaRPr lang="en-US"/>
          </a:p>
        </p:txBody>
      </p:sp>
    </p:spTree>
    <p:extLst>
      <p:ext uri="{BB962C8B-B14F-4D97-AF65-F5344CB8AC3E}">
        <p14:creationId xmlns:p14="http://schemas.microsoft.com/office/powerpoint/2010/main" val="3011593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scenarios are endless where we are challenged to act ethically while providing nursing care in the hospital. A patient’s autonomy is frequently in question, and a SUD patient’s fears and concerns are frequently realized.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 Study: “Miracle workers” in getting people into “rehabs”.</a:t>
            </a:r>
          </a:p>
          <a:p>
            <a:endParaRPr lang="en-US" dirty="0"/>
          </a:p>
        </p:txBody>
      </p:sp>
      <p:sp>
        <p:nvSpPr>
          <p:cNvPr id="4" name="Slide Number Placeholder 3"/>
          <p:cNvSpPr>
            <a:spLocks noGrp="1"/>
          </p:cNvSpPr>
          <p:nvPr>
            <p:ph type="sldNum" sz="quarter" idx="5"/>
          </p:nvPr>
        </p:nvSpPr>
        <p:spPr/>
        <p:txBody>
          <a:bodyPr/>
          <a:lstStyle/>
          <a:p>
            <a:fld id="{69D6D774-6C49-499A-9411-8815D275AE52}" type="slidenum">
              <a:rPr lang="en-US" smtClean="0"/>
              <a:t>14</a:t>
            </a:fld>
            <a:endParaRPr lang="en-US"/>
          </a:p>
        </p:txBody>
      </p:sp>
    </p:spTree>
    <p:extLst>
      <p:ext uri="{BB962C8B-B14F-4D97-AF65-F5344CB8AC3E}">
        <p14:creationId xmlns:p14="http://schemas.microsoft.com/office/powerpoint/2010/main" val="3992826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6D774-6C49-499A-9411-8815D275AE52}" type="slidenum">
              <a:rPr lang="en-US" smtClean="0"/>
              <a:t>15</a:t>
            </a:fld>
            <a:endParaRPr lang="en-US"/>
          </a:p>
        </p:txBody>
      </p:sp>
    </p:spTree>
    <p:extLst>
      <p:ext uri="{BB962C8B-B14F-4D97-AF65-F5344CB8AC3E}">
        <p14:creationId xmlns:p14="http://schemas.microsoft.com/office/powerpoint/2010/main" val="106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6D774-6C49-499A-9411-8815D275AE52}" type="slidenum">
              <a:rPr lang="en-US" smtClean="0"/>
              <a:t>16</a:t>
            </a:fld>
            <a:endParaRPr lang="en-US"/>
          </a:p>
        </p:txBody>
      </p:sp>
    </p:spTree>
    <p:extLst>
      <p:ext uri="{BB962C8B-B14F-4D97-AF65-F5344CB8AC3E}">
        <p14:creationId xmlns:p14="http://schemas.microsoft.com/office/powerpoint/2010/main" val="2298830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know we are acting ethically for each patient living with SUD? </a:t>
            </a:r>
          </a:p>
          <a:p>
            <a:r>
              <a:rPr lang="en-US" dirty="0"/>
              <a:t>Here’s a pyramid of ethical treatment outcomes, driven by a patient’s stated needs… </a:t>
            </a:r>
          </a:p>
          <a:p>
            <a:endParaRPr lang="en-US" dirty="0"/>
          </a:p>
          <a:p>
            <a:r>
              <a:rPr lang="en-US" dirty="0"/>
              <a:t>What patients have qualitatively reported is important to them in a hospitalization:</a:t>
            </a:r>
          </a:p>
          <a:p>
            <a:r>
              <a:rPr lang="en-US" dirty="0"/>
              <a:t>Hospitalization can be a wake up call, and quick, coordinated access to treatment is critical. </a:t>
            </a:r>
          </a:p>
          <a:p>
            <a:r>
              <a:rPr lang="en-US" dirty="0"/>
              <a:t>Hospitalization often can interrupt use, and demonstrate to patients that they can continue to cease use.</a:t>
            </a:r>
          </a:p>
          <a:p>
            <a:r>
              <a:rPr lang="en-US" dirty="0"/>
              <a:t>Importance of choice. (It can’t be treatment or nothing.)</a:t>
            </a:r>
          </a:p>
          <a:p>
            <a:r>
              <a:rPr lang="en-US" dirty="0"/>
              <a:t>Patients receiving harm reduction services in the hospital have reported </a:t>
            </a:r>
            <a:r>
              <a:rPr lang="en-US" b="0" i="0" dirty="0">
                <a:solidFill>
                  <a:srgbClr val="1F1F1F"/>
                </a:solidFill>
                <a:effectLst/>
                <a:latin typeface="ElsevierGulliver"/>
              </a:rPr>
              <a:t>that the AMCT had positive impacts overall, including declines in substance use, enhanced mental and emotional wellbeing, and improved socio-economic circumstances.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Treatable and chronic- AND recovery is the expected outcome. HOWEVER…. If we look at the hospital, and each hospital admission…</a:t>
            </a:r>
          </a:p>
          <a:p>
            <a:endParaRPr lang="en-US" dirty="0"/>
          </a:p>
        </p:txBody>
      </p:sp>
      <p:sp>
        <p:nvSpPr>
          <p:cNvPr id="4" name="Slide Number Placeholder 3"/>
          <p:cNvSpPr>
            <a:spLocks noGrp="1"/>
          </p:cNvSpPr>
          <p:nvPr>
            <p:ph type="sldNum" sz="quarter" idx="5"/>
          </p:nvPr>
        </p:nvSpPr>
        <p:spPr/>
        <p:txBody>
          <a:bodyPr/>
          <a:lstStyle/>
          <a:p>
            <a:fld id="{69D6D774-6C49-499A-9411-8815D275AE52}" type="slidenum">
              <a:rPr lang="en-US" smtClean="0"/>
              <a:t>17</a:t>
            </a:fld>
            <a:endParaRPr lang="en-US"/>
          </a:p>
        </p:txBody>
      </p:sp>
    </p:spTree>
    <p:extLst>
      <p:ext uri="{BB962C8B-B14F-4D97-AF65-F5344CB8AC3E}">
        <p14:creationId xmlns:p14="http://schemas.microsoft.com/office/powerpoint/2010/main" val="3349750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first step we can do to add to the repository of positive experiences? </a:t>
            </a:r>
          </a:p>
          <a:p>
            <a:endParaRPr lang="en-US" dirty="0"/>
          </a:p>
          <a:p>
            <a:r>
              <a:rPr lang="en-US" dirty="0"/>
              <a:t>We can begin to change our language. </a:t>
            </a:r>
          </a:p>
          <a:p>
            <a:endParaRPr lang="en-US" dirty="0"/>
          </a:p>
          <a:p>
            <a:r>
              <a:rPr lang="en-US" dirty="0"/>
              <a:t>Using person-first language is step one in showing dignity and respect. </a:t>
            </a:r>
          </a:p>
          <a:p>
            <a:endParaRPr lang="en-US" dirty="0"/>
          </a:p>
          <a:p>
            <a:r>
              <a:rPr lang="en-US" dirty="0"/>
              <a:t>Person-first language places emphasis on people rather than their diagnosis or condition (e.g. “person with schizophrenia” vs. “schizophrenic”, “person with a substance use disorder” vs. “addict”).iv By utilizing person-first language, an individual is no longer defined by their condition. The person is placed first with the condition being secondary, which helps to eliminate stereotypes and biases. </a:t>
            </a:r>
          </a:p>
        </p:txBody>
      </p:sp>
      <p:sp>
        <p:nvSpPr>
          <p:cNvPr id="4" name="Slide Number Placeholder 3"/>
          <p:cNvSpPr>
            <a:spLocks noGrp="1"/>
          </p:cNvSpPr>
          <p:nvPr>
            <p:ph type="sldNum" sz="quarter" idx="5"/>
          </p:nvPr>
        </p:nvSpPr>
        <p:spPr/>
        <p:txBody>
          <a:bodyPr/>
          <a:lstStyle/>
          <a:p>
            <a:pPr defTabSz="945010">
              <a:defRPr/>
            </a:pPr>
            <a:fld id="{89557F8D-41A5-3C4A-A462-FE7C10BECEC1}" type="slidenum">
              <a:rPr lang="en-US">
                <a:solidFill>
                  <a:prstClr val="black"/>
                </a:solidFill>
                <a:latin typeface="Calibri" panose="020F0502020204030204"/>
              </a:rPr>
              <a:pPr defTabSz="945010">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360476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table of stigmatizing words and phrases vs words and phrases that have been found to foster trust and connection. </a:t>
            </a:r>
          </a:p>
          <a:p>
            <a:endParaRPr lang="en-US"/>
          </a:p>
          <a:p>
            <a:pPr defTabSz="960697"/>
            <a:r>
              <a:rPr lang="en-US" sz="1800">
                <a:latin typeface="Calibri" panose="020F0502020204030204" pitchFamily="34" charset="0"/>
                <a:ea typeface="Calibri" panose="020F0502020204030204" pitchFamily="34" charset="0"/>
                <a:cs typeface="Times New Roman" panose="02020603050405020304" pitchFamily="18" charset="0"/>
              </a:rPr>
              <a:t>This language establishes a firm foundation from which to build a therapeutic relationship. This takes purposeful practice to make it second nature. </a:t>
            </a:r>
          </a:p>
          <a:p>
            <a:endParaRPr lang="en-US"/>
          </a:p>
          <a:p>
            <a:pPr defTabSz="960697"/>
            <a:r>
              <a:rPr lang="en-US" sz="1800">
                <a:latin typeface="Calibri" panose="020F0502020204030204" pitchFamily="34" charset="0"/>
                <a:ea typeface="Calibri" panose="020F0502020204030204" pitchFamily="34" charset="0"/>
                <a:cs typeface="Times New Roman" panose="02020603050405020304" pitchFamily="18" charset="0"/>
              </a:rPr>
              <a:t>Be aware that patients use stigmatizing language but note that they are not giving care providers permission to do the same. As care providers, our responsibility is greater. Our duty is to promote a world view for our patients where they do not see themselves as stigmatized members of society, but rather as individuals who are living with addiction or in recovery. During inpatient stays, we have a brief window of opportunity to plant these seeds of thought. </a:t>
            </a:r>
          </a:p>
          <a:p>
            <a:endParaRPr lang="en-US"/>
          </a:p>
        </p:txBody>
      </p:sp>
      <p:sp>
        <p:nvSpPr>
          <p:cNvPr id="4" name="Slide Number Placeholder 3"/>
          <p:cNvSpPr>
            <a:spLocks noGrp="1"/>
          </p:cNvSpPr>
          <p:nvPr>
            <p:ph type="sldNum" sz="quarter" idx="5"/>
          </p:nvPr>
        </p:nvSpPr>
        <p:spPr/>
        <p:txBody>
          <a:bodyPr/>
          <a:lstStyle/>
          <a:p>
            <a:pPr defTabSz="945010">
              <a:defRPr/>
            </a:pPr>
            <a:fld id="{89557F8D-41A5-3C4A-A462-FE7C10BECEC1}" type="slidenum">
              <a:rPr lang="en-US">
                <a:solidFill>
                  <a:prstClr val="black"/>
                </a:solidFill>
                <a:latin typeface="Calibri" panose="020F0502020204030204"/>
              </a:rPr>
              <a:pPr defTabSz="945010">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213270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on changing our language, there is more we can do to cultivate connections with the people in our care. We have to think about how we are cultivating a relationship with them. </a:t>
            </a:r>
          </a:p>
          <a:p>
            <a:endParaRPr lang="en-US" dirty="0"/>
          </a:p>
          <a:p>
            <a:r>
              <a:rPr lang="en-US" dirty="0"/>
              <a:t>Johann Hari wrote a great book about addiction in the United States, and spoiler alert, one of his major conclusions is that the opposite of addiction is connection. </a:t>
            </a:r>
          </a:p>
          <a:p>
            <a:endParaRPr lang="en-US" dirty="0"/>
          </a:p>
          <a:p>
            <a:r>
              <a:rPr lang="en-US" dirty="0"/>
              <a:t>“I don’t know what to say when patients share something difficult with me”…. Addiction, homelessness… </a:t>
            </a:r>
          </a:p>
          <a:p>
            <a:r>
              <a:rPr lang="en-US" dirty="0"/>
              <a:t>It’s ok not to know exactly what to say. We can’t change the course of events. But what we can say is “thank you for sharing that with me. For trusting me. If it is ok, I can share your story with other members of the care team so we can find a way to help.”</a:t>
            </a:r>
          </a:p>
          <a:p>
            <a:endParaRPr lang="en-US" dirty="0"/>
          </a:p>
          <a:p>
            <a:r>
              <a:rPr lang="en-US" dirty="0"/>
              <a:t>We are not trained in making connections with patients, particularly those who may have different experiences than ourselves. Both medical school and nursing school fail to adequately educate students on substance use disorders, and belief in the moral model, and that patients with SUD may be “lacking’ willpower or experiencing a moral failure tend to be pervasive among care providers, particularly when they are stressed and overworked. </a:t>
            </a:r>
          </a:p>
          <a:p>
            <a:endParaRPr lang="en-US" dirty="0"/>
          </a:p>
          <a:p>
            <a:r>
              <a:rPr lang="en-US" dirty="0"/>
              <a:t>If we allow ourselves to see our patients as our neighbors and our teachers… what could they teach us and how could they change us? </a:t>
            </a:r>
          </a:p>
          <a:p>
            <a:endParaRPr lang="en-US" dirty="0"/>
          </a:p>
        </p:txBody>
      </p:sp>
      <p:sp>
        <p:nvSpPr>
          <p:cNvPr id="4" name="Slide Number Placeholder 3"/>
          <p:cNvSpPr>
            <a:spLocks noGrp="1"/>
          </p:cNvSpPr>
          <p:nvPr>
            <p:ph type="sldNum" sz="quarter" idx="5"/>
          </p:nvPr>
        </p:nvSpPr>
        <p:spPr/>
        <p:txBody>
          <a:bodyPr/>
          <a:lstStyle/>
          <a:p>
            <a:fld id="{69D6D774-6C49-499A-9411-8815D275AE52}" type="slidenum">
              <a:rPr lang="en-US" smtClean="0"/>
              <a:t>20</a:t>
            </a:fld>
            <a:endParaRPr lang="en-US"/>
          </a:p>
        </p:txBody>
      </p:sp>
    </p:spTree>
    <p:extLst>
      <p:ext uri="{BB962C8B-B14F-4D97-AF65-F5344CB8AC3E}">
        <p14:creationId xmlns:p14="http://schemas.microsoft.com/office/powerpoint/2010/main" val="260265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dive in, I want to provide a brief overview of addiction and SUD crises happening in the US…. And here in SWPA.</a:t>
            </a:r>
          </a:p>
          <a:p>
            <a:endParaRPr lang="en-US" dirty="0"/>
          </a:p>
          <a:p>
            <a:r>
              <a:rPr lang="en-US" dirty="0"/>
              <a:t>OD deaths in PA- 78% are opioid-related (fentanyl). On average 14 people die each day in PA d/t drug overdose. </a:t>
            </a:r>
          </a:p>
          <a:p>
            <a:endParaRPr lang="en-US" dirty="0"/>
          </a:p>
          <a:p>
            <a:r>
              <a:rPr lang="en-US" sz="1200" dirty="0">
                <a:cs typeface="Calibri"/>
              </a:rPr>
              <a:t>Through our daily clinical experiences, we know how pervasive SUD is in our communities. In fact, "every nurse is an addictions nurse", and every other </a:t>
            </a:r>
            <a:r>
              <a:rPr lang="en-US" sz="1200" dirty="0" err="1">
                <a:cs typeface="Calibri"/>
              </a:rPr>
              <a:t>clinican</a:t>
            </a:r>
            <a:r>
              <a:rPr lang="en-US" sz="1200" dirty="0">
                <a:cs typeface="Calibri"/>
              </a:rPr>
              <a:t> can likely make the same claim. Looking at statistics, According to data from the 2021 National Survey on Drug Use and Health (NSDUH), in general, substance use disorder impacts about 17% of the US population aged 12 and older (meeting DSM-5 criteria). It is important to note that 94% of these individuals did not receive any treatment (most people do not think they need any treatment). Individuals may be living with SUD to one or more substances, most frequent listed here. </a:t>
            </a:r>
          </a:p>
          <a:p>
            <a:endParaRPr lang="en-US" sz="1200" dirty="0">
              <a:cs typeface="Calibri"/>
            </a:endParaRPr>
          </a:p>
          <a:p>
            <a:r>
              <a:rPr lang="en-US" sz="1200" dirty="0">
                <a:cs typeface="Calibri"/>
              </a:rPr>
              <a:t>Alcohol: one of the leading preventable causes of death in the US, about 10% of US adults living with AUD. </a:t>
            </a:r>
            <a:r>
              <a:rPr lang="en-US" sz="1200" dirty="0">
                <a:hlinkClick r:id="rId3"/>
              </a:rPr>
              <a:t>Alcohol-Related Emergencies and Deaths in the United States | National Institute on Alcohol Abuse and Alcoholism (NIAAA) (nih.gov)</a:t>
            </a:r>
            <a:endParaRPr lang="en-US" sz="1200" dirty="0">
              <a:cs typeface="Calibri"/>
            </a:endParaRPr>
          </a:p>
          <a:p>
            <a:r>
              <a:rPr lang="en-US" sz="1200" dirty="0">
                <a:cs typeface="Calibri"/>
              </a:rPr>
              <a:t>According to NIAAA, alcohol-related emergencies and deaths have been increasing since before and during the COVID pandemic. Alcohol has been listed in about 1 in 5 overdose deaths, including in Allegheny County, and alcohol intoxication has been present in 20% of completed suicides. Alcohol-related traffic fatalities....</a:t>
            </a:r>
          </a:p>
          <a:p>
            <a:r>
              <a:rPr lang="en-US" sz="1200" dirty="0">
                <a:ea typeface="Calibri"/>
                <a:cs typeface="Calibri"/>
              </a:rPr>
              <a:t>Interestingly, reflecting on the pandemic, when all of the liquor stores and bars closed, those of us working in SUD anticipated a huge rush to withdrawal management services. This never happened! We underestimated our community. They were far savvier than we gave them credit, accessing alcohol from multiple other sources and actually staying away from hospitals and care sites for a few months. </a:t>
            </a:r>
            <a:endParaRPr lang="en-US" sz="1200" dirty="0">
              <a:cs typeface="Calibri"/>
            </a:endParaRPr>
          </a:p>
          <a:p>
            <a:r>
              <a:rPr lang="en-US" sz="1200" dirty="0">
                <a:cs typeface="Calibri"/>
              </a:rPr>
              <a:t>In PA:</a:t>
            </a:r>
          </a:p>
          <a:p>
            <a:endParaRPr lang="en-US" sz="1200" dirty="0">
              <a:cs typeface="Calibri"/>
            </a:endParaRPr>
          </a:p>
          <a:p>
            <a:r>
              <a:rPr lang="en-US" sz="1200" dirty="0">
                <a:cs typeface="Calibri"/>
              </a:rPr>
              <a:t>Opioids &amp; Overdoses: About 8% of US adults living with any kind of OUD. </a:t>
            </a:r>
          </a:p>
          <a:p>
            <a:r>
              <a:rPr lang="en-US" sz="1200" dirty="0">
                <a:cs typeface="Calibri"/>
              </a:rPr>
              <a:t>Our nation has reached a grim milestone, with overdose deaths surpassing the 100,000 mark in the most recent years, and continuing to stay above 100,000. In PA, on average, 14 Pennsylvanians die each day to drug overdose. Pennsylvania is one of the states with highest overdose mortality numbers and rates (4th and 9th respectively) </a:t>
            </a:r>
            <a:r>
              <a:rPr lang="en-US" sz="1200" dirty="0">
                <a:cs typeface="Calibri"/>
                <a:hlinkClick r:id="rId4"/>
              </a:rPr>
              <a:t>Pennsylvania</a:t>
            </a:r>
            <a:r>
              <a:rPr lang="en-US" sz="1200" dirty="0">
                <a:hlinkClick r:id="rId4"/>
              </a:rPr>
              <a:t> Overdose Data Brief 2022.pdf (pa.gov)</a:t>
            </a:r>
            <a:endParaRPr lang="en-US" sz="1200" dirty="0">
              <a:ea typeface="Calibri"/>
              <a:cs typeface="Calibri"/>
              <a:hlinkClick r:id="rId4"/>
            </a:endParaRPr>
          </a:p>
          <a:p>
            <a:r>
              <a:rPr lang="en-US" sz="1200" dirty="0">
                <a:cs typeface="Calibri"/>
              </a:rPr>
              <a:t>Fentanyl, synthetic opioids- contributed to 78% of all fatal overdoses in PA. </a:t>
            </a:r>
          </a:p>
          <a:p>
            <a:r>
              <a:rPr lang="en-US" sz="1200" dirty="0">
                <a:cs typeface="Calibri"/>
              </a:rPr>
              <a:t>Xylazine- contributed to death in 32% more fatal overdoses compared to 2021. </a:t>
            </a:r>
          </a:p>
          <a:p>
            <a:r>
              <a:rPr lang="en-US" sz="1200" dirty="0">
                <a:cs typeface="Calibri"/>
              </a:rPr>
              <a:t>Overdoses are increasing among African Americans and other communities of color, while decreasing among whites. On average, highest among males, and ages 35-44. </a:t>
            </a:r>
          </a:p>
          <a:p>
            <a:endParaRPr lang="en-US" sz="1200" dirty="0">
              <a:cs typeface="Calibri"/>
            </a:endParaRPr>
          </a:p>
          <a:p>
            <a:r>
              <a:rPr lang="en-US" sz="1200" dirty="0">
                <a:cs typeface="Calibri"/>
              </a:rPr>
              <a:t>Benzodiazepines (less than 1% of US pop)</a:t>
            </a:r>
          </a:p>
          <a:p>
            <a:r>
              <a:rPr lang="en-US" sz="1200" dirty="0"/>
              <a:t>Benzodiazepine use in the U.S. is higher than previously reported and misuse accounted for nearly 20% of use overall (2019). Use among adults 50–64 has now exceeded use by those ≥65. </a:t>
            </a:r>
            <a:endParaRPr lang="en-US" sz="1200" dirty="0">
              <a:cs typeface="Calibri"/>
            </a:endParaRPr>
          </a:p>
          <a:p>
            <a:endParaRPr lang="en-US" sz="1200" dirty="0">
              <a:cs typeface="Calibri"/>
            </a:endParaRPr>
          </a:p>
          <a:p>
            <a:r>
              <a:rPr lang="en-US" sz="1200" dirty="0">
                <a:cs typeface="Calibri"/>
              </a:rPr>
              <a:t>Stimulants (less then 1% of US pop)</a:t>
            </a:r>
          </a:p>
          <a:p>
            <a:r>
              <a:rPr lang="en-US" sz="1200" dirty="0"/>
              <a:t>Stimulant use is on the rise in the United States. According to the 2018 National Survey on Drug Use and Health, an estimated 5.1 million people aged 12 or older misused prescription stimulants in the past year; approximately 1.9 million people aged 12 or older used methamphetamine in the past year with significant increases in use in those aged 26 and older; and 5.5 million people aged 12 or older used cocaine in the past year.1 Overdose deaths linked to psychostimulants increased approximately 22 percent from 2017 to 2018 and have increased more than three fold over the past five years. Deaths from cocaine, which can be laced with fentanyl, increased by 5 percent from 2017 to 2018 and are more than double what they were in 2015.2 The combination of all types of stimulants with unknown amounts of fentanyl increases the risk of overdose and overdose death substantially</a:t>
            </a:r>
            <a:endParaRPr lang="en-US" sz="1200" dirty="0">
              <a:cs typeface="Calibri"/>
            </a:endParaRPr>
          </a:p>
          <a:p>
            <a:r>
              <a:rPr lang="en-US" sz="1200" dirty="0">
                <a:cs typeface="Calibri"/>
              </a:rPr>
              <a:t>Present in about 45% of PA overdose deaths in 2022, almost always co-present with an opioid, usually fentanyl. </a:t>
            </a:r>
          </a:p>
          <a:p>
            <a:endParaRPr lang="en-US" sz="1200" dirty="0">
              <a:cs typeface="Calibri"/>
            </a:endParaRPr>
          </a:p>
          <a:p>
            <a:r>
              <a:rPr lang="en-US" sz="1200" dirty="0"/>
              <a:t>Over 5 million Americans reported current cocaine use in 2020, which is almost 2% of the population.1  (CDC)</a:t>
            </a:r>
            <a:endParaRPr lang="en-US" sz="1200" dirty="0">
              <a:cs typeface="Calibri"/>
            </a:endParaRPr>
          </a:p>
          <a:p>
            <a:r>
              <a:rPr lang="en-US" sz="1200" dirty="0"/>
              <a:t>Cocaine-involved overdose death rates in the United States decreased from 2004 to 2012 but began increasing again in 2012. Non-Hispanic Black people experienced the highest death rate for overdoses involving cocaine in 2019.2 From 2020 to 2021, cocaine overdose death rates increased by nearly 22%, with more than 24,000 Americans dying in 2021 from an overdose involving cocaine.</a:t>
            </a:r>
            <a:endParaRPr lang="en-US" sz="1200" dirty="0">
              <a:cs typeface="Calibri"/>
            </a:endParaRPr>
          </a:p>
          <a:p>
            <a:endParaRPr lang="en-US" sz="1200" dirty="0">
              <a:cs typeface="Calibri"/>
            </a:endParaRPr>
          </a:p>
          <a:p>
            <a:r>
              <a:rPr lang="en-US" sz="1200" dirty="0"/>
              <a:t>In 2020, 2.5 million Americans aged 12 or older reported having used methamphetamine in the past year.1 From 2015-2018, an estimated 1.6 million U.S. adults aged ≥18 years per year on average, reported past-year methamphetamine use.5 Among adults who used methamphetamine during this time:</a:t>
            </a:r>
            <a:endParaRPr lang="en-US" sz="1200" dirty="0">
              <a:cs typeface="Calibri"/>
            </a:endParaRPr>
          </a:p>
          <a:p>
            <a:pPr marL="177189" indent="-177189">
              <a:buFont typeface="Arial"/>
              <a:buChar char="•"/>
            </a:pPr>
            <a:r>
              <a:rPr lang="en-US" sz="1200" dirty="0"/>
              <a:t>53% met diagnostic criteria for methamphetamine use disorder. Less than 1 in 3 of those with methamphetamine use disorder received substance use treatment in the past year.</a:t>
            </a:r>
            <a:endParaRPr lang="en-US" sz="1200" dirty="0">
              <a:cs typeface="Calibri"/>
            </a:endParaRPr>
          </a:p>
          <a:p>
            <a:pPr marL="177189" indent="-177189">
              <a:buFont typeface="Arial"/>
              <a:buChar char="•"/>
            </a:pPr>
            <a:r>
              <a:rPr lang="en-US" sz="1200" dirty="0"/>
              <a:t>3% reported injecting methamphetamine in the past year.</a:t>
            </a:r>
            <a:endParaRPr lang="en-US" sz="1200" dirty="0">
              <a:cs typeface="Calibri"/>
            </a:endParaRPr>
          </a:p>
          <a:p>
            <a:pPr marL="177189" indent="-177189">
              <a:buFont typeface="Arial"/>
              <a:buChar char="•"/>
            </a:pPr>
            <a:r>
              <a:rPr lang="en-US" sz="1200" dirty="0"/>
              <a:t>Co-occurring substance use and mental illness were common.</a:t>
            </a:r>
            <a:endParaRPr lang="en-US" sz="1200" dirty="0">
              <a:cs typeface="Calibri"/>
            </a:endParaRPr>
          </a:p>
          <a:p>
            <a:endParaRPr lang="en-US" sz="1200" dirty="0">
              <a:cs typeface="Calibri"/>
            </a:endParaRPr>
          </a:p>
          <a:p>
            <a:endParaRPr lang="en-US" sz="1200" dirty="0">
              <a:cs typeface="Calibri"/>
            </a:endParaRPr>
          </a:p>
          <a:p>
            <a:r>
              <a:rPr lang="en-US" sz="1200" dirty="0">
                <a:cs typeface="Calibri"/>
              </a:rPr>
              <a:t>ED visits associated with an SUD: 1 in 13</a:t>
            </a:r>
          </a:p>
          <a:p>
            <a:r>
              <a:rPr lang="en-US" sz="1200" dirty="0">
                <a:cs typeface="Calibri"/>
              </a:rPr>
              <a:t>Inpatient hospitalizations associated with an SUD: 1 in 9</a:t>
            </a:r>
          </a:p>
          <a:p>
            <a:endParaRPr lang="en-US" sz="1200" dirty="0">
              <a:cs typeface="Calibri"/>
            </a:endParaRPr>
          </a:p>
          <a:p>
            <a:r>
              <a:rPr lang="en-US" sz="1200" dirty="0">
                <a:cs typeface="Calibri"/>
              </a:rPr>
              <a:t>Tobacco use is the number one cause of preventable death in the United States. Look for introducing patients to nicotine replacement, and tobacco cessation resources. </a:t>
            </a:r>
          </a:p>
          <a:p>
            <a:endParaRPr lang="en-US" sz="1200" dirty="0">
              <a:cs typeface="Calibri"/>
            </a:endParaRPr>
          </a:p>
          <a:p>
            <a:r>
              <a:rPr lang="en-US" sz="1200" dirty="0">
                <a:cs typeface="Calibri"/>
              </a:rPr>
              <a:t>What is the most common substance leading to the most deaths and negative health outcomes in the US? Tobacco. </a:t>
            </a:r>
          </a:p>
          <a:p>
            <a:endParaRPr lang="en-US" sz="1200" dirty="0">
              <a:cs typeface="Calibri"/>
            </a:endParaRPr>
          </a:p>
          <a:p>
            <a:r>
              <a:rPr lang="en-US" sz="1200" dirty="0">
                <a:cs typeface="Calibri"/>
              </a:rPr>
              <a:t>IS THIS A MORAL or a PUBLIC HEALTH ISSUE??? The way we treat it often still feels like we frame it as a moral issue and NOT a public health issue. </a:t>
            </a:r>
          </a:p>
          <a:p>
            <a:endParaRPr lang="en-US" dirty="0"/>
          </a:p>
        </p:txBody>
      </p:sp>
      <p:sp>
        <p:nvSpPr>
          <p:cNvPr id="4" name="Slide Number Placeholder 3"/>
          <p:cNvSpPr>
            <a:spLocks noGrp="1"/>
          </p:cNvSpPr>
          <p:nvPr>
            <p:ph type="sldNum" sz="quarter" idx="5"/>
          </p:nvPr>
        </p:nvSpPr>
        <p:spPr/>
        <p:txBody>
          <a:bodyPr/>
          <a:lstStyle/>
          <a:p>
            <a:fld id="{69D6D774-6C49-499A-9411-8815D275AE52}" type="slidenum">
              <a:rPr lang="en-US" smtClean="0"/>
              <a:t>3</a:t>
            </a:fld>
            <a:endParaRPr lang="en-US"/>
          </a:p>
        </p:txBody>
      </p:sp>
    </p:spTree>
    <p:extLst>
      <p:ext uri="{BB962C8B-B14F-4D97-AF65-F5344CB8AC3E}">
        <p14:creationId xmlns:p14="http://schemas.microsoft.com/office/powerpoint/2010/main" val="375631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Amidst an unrelenting substance use disorder (SUD) epidemic, SUD-related hospitalizations are rising across the USA.1–4 One in nine hospitalized adults has SUD.5 Most hospitalized patients with SUD are not engaged in addiction care or seeking treatment at admission6,7 ; yet hospitalization is a critical touchpoint to engage and intervene with people with SUD.8,9 Hospital-based SUD care can improve patient and provider experience,10,11 increase trust in hospital physicians,12 increase adoption of evidence-based treatment,13 increase post-hospital SUD treatment engagement,7,14 reduce substance use severity,14,15 reduce death,16 and transform health systems to be more healing for people who use drugs.11 Despite its effectiveness, few hospitals offer evidence-based SUD care. (Englander et al 2022)</a:t>
            </a:r>
          </a:p>
        </p:txBody>
      </p:sp>
      <p:sp>
        <p:nvSpPr>
          <p:cNvPr id="4" name="Slide Number Placeholder 3"/>
          <p:cNvSpPr>
            <a:spLocks noGrp="1"/>
          </p:cNvSpPr>
          <p:nvPr>
            <p:ph type="sldNum" sz="quarter" idx="5"/>
          </p:nvPr>
        </p:nvSpPr>
        <p:spPr/>
        <p:txBody>
          <a:bodyPr/>
          <a:lstStyle/>
          <a:p>
            <a:fld id="{69D6D774-6C49-499A-9411-8815D275AE52}" type="slidenum">
              <a:rPr lang="en-US" smtClean="0"/>
              <a:t>21</a:t>
            </a:fld>
            <a:endParaRPr lang="en-US"/>
          </a:p>
        </p:txBody>
      </p:sp>
    </p:spTree>
    <p:extLst>
      <p:ext uri="{BB962C8B-B14F-4D97-AF65-F5344CB8AC3E}">
        <p14:creationId xmlns:p14="http://schemas.microsoft.com/office/powerpoint/2010/main" val="2075095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might all of this have to do with patients with disabilities? And taking ethical action? </a:t>
            </a:r>
          </a:p>
          <a:p>
            <a:endParaRPr lang="en-US" dirty="0"/>
          </a:p>
          <a:p>
            <a:r>
              <a:rPr lang="en-US" dirty="0"/>
              <a:t>This goes back to ourselves, and ensuring that we act as ethically as we can. The power resides within us. Lead by example for your colleagues. </a:t>
            </a:r>
          </a:p>
          <a:p>
            <a:endParaRPr lang="en-US" dirty="0"/>
          </a:p>
          <a:p>
            <a:r>
              <a:rPr lang="en-US" dirty="0"/>
              <a:t>1. The cover… in the hospital could be the diagnosis, the nurse report you get at the beginning of your shift. This is not enough information to determine how you can care for someone. </a:t>
            </a:r>
          </a:p>
          <a:p>
            <a:endParaRPr lang="en-US" dirty="0"/>
          </a:p>
          <a:p>
            <a:r>
              <a:rPr lang="en-US" dirty="0"/>
              <a:t>2. Be humble. Don’t assume you know someone else’s experience. </a:t>
            </a:r>
          </a:p>
          <a:p>
            <a:endParaRPr lang="en-US" dirty="0"/>
          </a:p>
          <a:p>
            <a:r>
              <a:rPr lang="en-US" dirty="0"/>
              <a:t>3. Aim to change. Adapt your language. Adapt your practices. </a:t>
            </a:r>
          </a:p>
          <a:p>
            <a:endParaRPr lang="en-US" dirty="0"/>
          </a:p>
          <a:p>
            <a:r>
              <a:rPr lang="en-US" dirty="0"/>
              <a:t>4. Any time we meet a patient for the first time, caring for them has to start with initiative in getting to know their story. </a:t>
            </a:r>
          </a:p>
          <a:p>
            <a:r>
              <a:rPr lang="en-US" dirty="0"/>
              <a:t>We don’t see the whole story. We are incapable of seeing it. </a:t>
            </a:r>
          </a:p>
          <a:p>
            <a:pPr lvl="1"/>
            <a:r>
              <a:rPr lang="en-US" dirty="0"/>
              <a:t>Acknowledge this.</a:t>
            </a:r>
          </a:p>
          <a:p>
            <a:pPr lvl="1"/>
            <a:r>
              <a:rPr lang="en-US" dirty="0"/>
              <a:t>Get curious. </a:t>
            </a:r>
          </a:p>
          <a:p>
            <a:endParaRPr lang="en-US" dirty="0"/>
          </a:p>
          <a:p>
            <a:r>
              <a:rPr lang="en-US" dirty="0"/>
              <a:t>For nurses, this approach does take time. But it is a process of working smarter, not harder. Leverage your team, talk to others and put the story together as a team so that you can all offer the best care to the patient. </a:t>
            </a:r>
          </a:p>
          <a:p>
            <a:r>
              <a:rPr lang="en-US" dirty="0"/>
              <a:t>For those of you outside of healthcare, these lessons easily translate into all aspects of our lives. If we are to ever begin to overcome our current brokenness, we are going to do so together, by expanding our access to other’s stories. </a:t>
            </a:r>
          </a:p>
        </p:txBody>
      </p:sp>
      <p:sp>
        <p:nvSpPr>
          <p:cNvPr id="4" name="Slide Number Placeholder 3"/>
          <p:cNvSpPr>
            <a:spLocks noGrp="1"/>
          </p:cNvSpPr>
          <p:nvPr>
            <p:ph type="sldNum" sz="quarter" idx="5"/>
          </p:nvPr>
        </p:nvSpPr>
        <p:spPr/>
        <p:txBody>
          <a:bodyPr/>
          <a:lstStyle/>
          <a:p>
            <a:fld id="{69D6D774-6C49-499A-9411-8815D275AE52}" type="slidenum">
              <a:rPr lang="en-US" smtClean="0"/>
              <a:t>22</a:t>
            </a:fld>
            <a:endParaRPr lang="en-US"/>
          </a:p>
        </p:txBody>
      </p:sp>
    </p:spTree>
    <p:extLst>
      <p:ext uri="{BB962C8B-B14F-4D97-AF65-F5344CB8AC3E}">
        <p14:creationId xmlns:p14="http://schemas.microsoft.com/office/powerpoint/2010/main" val="2985165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inviting me to speak today. This is a special opportunity for me. Living with a disability has framed my entire life and deeply impacted my family’s daily existence. This is my father, alongside FDR at the monument in DC.  My father was born with Spina bifida. He relied greatly on healthcare his entire life, but was not always confined to a wheelchair. As a result of a poor outcome of one of many surgeries in the early 1980s he spent the remaining 40 years of his life with chronic pain, using canes and then a wheelchair to go from place to place. My father was dependent on opioids for pain management for more than a decade. My father’s life was a master class on grace and grit. He never showed his anger. He taught me….. Never to let anyone else define you or to allow their expectations of you to limit you. Do not assume. Look out for those who may not fit the standard mold. I think he would be very proud today. </a:t>
            </a:r>
          </a:p>
        </p:txBody>
      </p:sp>
      <p:sp>
        <p:nvSpPr>
          <p:cNvPr id="4" name="Slide Number Placeholder 3"/>
          <p:cNvSpPr>
            <a:spLocks noGrp="1"/>
          </p:cNvSpPr>
          <p:nvPr>
            <p:ph type="sldNum" sz="quarter" idx="5"/>
          </p:nvPr>
        </p:nvSpPr>
        <p:spPr/>
        <p:txBody>
          <a:bodyPr/>
          <a:lstStyle/>
          <a:p>
            <a:fld id="{69D6D774-6C49-499A-9411-8815D275AE52}" type="slidenum">
              <a:rPr lang="en-US" smtClean="0"/>
              <a:t>23</a:t>
            </a:fld>
            <a:endParaRPr lang="en-US"/>
          </a:p>
        </p:txBody>
      </p:sp>
    </p:spTree>
    <p:extLst>
      <p:ext uri="{BB962C8B-B14F-4D97-AF65-F5344CB8AC3E}">
        <p14:creationId xmlns:p14="http://schemas.microsoft.com/office/powerpoint/2010/main" val="63585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6D774-6C49-499A-9411-8815D275AE52}" type="slidenum">
              <a:rPr lang="en-US" smtClean="0"/>
              <a:t>25</a:t>
            </a:fld>
            <a:endParaRPr lang="en-US"/>
          </a:p>
        </p:txBody>
      </p:sp>
    </p:spTree>
    <p:extLst>
      <p:ext uri="{BB962C8B-B14F-4D97-AF65-F5344CB8AC3E}">
        <p14:creationId xmlns:p14="http://schemas.microsoft.com/office/powerpoint/2010/main" val="107286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p:spPr>
      </p:sp>
      <p:sp>
        <p:nvSpPr>
          <p:cNvPr id="3" name="Notes Placeholder 2"/>
          <p:cNvSpPr>
            <a:spLocks noGrp="1"/>
          </p:cNvSpPr>
          <p:nvPr>
            <p:ph type="body" idx="1"/>
          </p:nvPr>
        </p:nvSpPr>
        <p:spPr/>
        <p:txBody>
          <a:bodyPr/>
          <a:lstStyle/>
          <a:p>
            <a:r>
              <a:rPr lang="en-US" dirty="0"/>
              <a:t>This is the ASAM definition. Take a moment to read for yourself.</a:t>
            </a:r>
          </a:p>
          <a:p>
            <a:endParaRPr lang="en-US" dirty="0"/>
          </a:p>
          <a:p>
            <a:r>
              <a:rPr lang="en-US" dirty="0"/>
              <a:t>When I am talking about patients living with addiction, I am generally talking about this…. I tend to use SUD and addiction interchangeably…. </a:t>
            </a:r>
          </a:p>
          <a:p>
            <a:r>
              <a:rPr lang="en-US" dirty="0"/>
              <a:t>What stands out, and reflects current scientific understanding of addiction? 21</a:t>
            </a:r>
            <a:r>
              <a:rPr lang="en-US" baseline="30000" dirty="0"/>
              <a:t>st</a:t>
            </a:r>
            <a:r>
              <a:rPr lang="en-US" dirty="0"/>
              <a:t> century thinking about this, though remnants of 20</a:t>
            </a:r>
            <a:r>
              <a:rPr lang="en-US" baseline="30000" dirty="0"/>
              <a:t>th</a:t>
            </a:r>
            <a:r>
              <a:rPr lang="en-US" dirty="0"/>
              <a:t> century thinking, and attitudes remain prevalent. </a:t>
            </a:r>
            <a:endParaRPr lang="en-US" dirty="0">
              <a:cs typeface="Calibri"/>
            </a:endParaRPr>
          </a:p>
          <a:p>
            <a:r>
              <a:rPr lang="en-US" dirty="0"/>
              <a:t>-Treatable. Recovery is possible. </a:t>
            </a:r>
            <a:endParaRPr lang="en-US" dirty="0">
              <a:cs typeface="Calibri"/>
            </a:endParaRPr>
          </a:p>
          <a:p>
            <a:pPr marL="180106" indent="-180106">
              <a:buFontTx/>
              <a:buChar char="-"/>
            </a:pPr>
            <a:r>
              <a:rPr lang="en-US" dirty="0"/>
              <a:t>Chronic. Treatment plans can be similar to those of other chronic diseases: hypertension, diabetes. Experiencing a relapse is not a moral failure. It is natural outcome of a chronic disease that takes a lot of energy and skill to manage.</a:t>
            </a:r>
            <a:endParaRPr lang="en-US" dirty="0">
              <a:cs typeface="Calibri"/>
            </a:endParaRPr>
          </a:p>
          <a:p>
            <a:pPr marL="180106" indent="-180106">
              <a:buFontTx/>
              <a:buChar char="-"/>
            </a:pPr>
            <a:r>
              <a:rPr lang="en-US" dirty="0"/>
              <a:t>Medical. Those of us in medicine have a significant role to play in caring for the patients- their brains, their cravings, the impacts on the rest of the body’s systems. </a:t>
            </a:r>
          </a:p>
          <a:p>
            <a:r>
              <a:rPr lang="en-US" dirty="0"/>
              <a:t>-brain disease- someone’s brain functioning is altered while in active substance use, which can continue to have effects even after intoxication and withdrawal have been successfully managed. </a:t>
            </a:r>
            <a:endParaRPr lang="en-US" dirty="0">
              <a:cs typeface="Calibri"/>
            </a:endParaRPr>
          </a:p>
          <a:p>
            <a:pPr marL="180106" indent="-180106">
              <a:buFontTx/>
              <a:buChar char="-"/>
            </a:pPr>
            <a:r>
              <a:rPr lang="en-US" dirty="0"/>
              <a:t>Some are more genetically vulnerable than others</a:t>
            </a:r>
            <a:endParaRPr lang="en-US" dirty="0">
              <a:cs typeface="Calibri"/>
            </a:endParaRPr>
          </a:p>
          <a:p>
            <a:pPr marL="180106" indent="-180106">
              <a:buFontTx/>
              <a:buChar char="-"/>
            </a:pPr>
            <a:r>
              <a:rPr lang="en-US" dirty="0"/>
              <a:t>Whether that gene is expressed can depend on numerous environmental triggers and life experiences: we have to be holistic in our approach- it takes physicians, nurses, social workers, peers, families and communities to optimize recovery.</a:t>
            </a:r>
            <a:endParaRPr lang="en-US" dirty="0">
              <a:cs typeface="Calibri"/>
            </a:endParaRPr>
          </a:p>
          <a:p>
            <a:pPr marL="180130" indent="-180130">
              <a:buFontTx/>
              <a:buChar char="-"/>
            </a:pPr>
            <a:endParaRPr lang="en-US" dirty="0"/>
          </a:p>
          <a:p>
            <a:pPr marL="180106" indent="-180106">
              <a:buFontTx/>
              <a:buChar char="-"/>
            </a:pPr>
            <a:r>
              <a:rPr lang="en-US" dirty="0"/>
              <a:t>Addiction is not something we create or cure in the hospital. It develops over long periods of time where all these interactions come into play. It is managed and treatable over long periods of time as well. </a:t>
            </a:r>
            <a:endParaRPr lang="en-US" dirty="0">
              <a:cs typeface="Calibri"/>
            </a:endParaRPr>
          </a:p>
          <a:p>
            <a:pPr marL="180106" indent="-180106">
              <a:buFontTx/>
              <a:buChar char="-"/>
            </a:pPr>
            <a:r>
              <a:rPr lang="en-US" dirty="0"/>
              <a:t>20</a:t>
            </a:r>
            <a:r>
              <a:rPr lang="en-US" baseline="30000" dirty="0"/>
              <a:t>th</a:t>
            </a:r>
            <a:r>
              <a:rPr lang="en-US" dirty="0"/>
              <a:t> century thinking: We also often treat addiction like it is different, a disease purely out of someone’s own choice or self-doing; ignoring their baseline brain functioning, their genetics, their environment and experiences. Addiction is no more a result of choices than other chronic diseases. </a:t>
            </a:r>
            <a:endParaRPr lang="en-US" dirty="0">
              <a:cs typeface="Calibri"/>
            </a:endParaRPr>
          </a:p>
          <a:p>
            <a:pPr marL="180130" indent="-180130">
              <a:buFontTx/>
              <a:buChar char="-"/>
            </a:pPr>
            <a:endParaRPr lang="en-US" dirty="0"/>
          </a:p>
          <a:p>
            <a:pPr marL="180106" indent="-180106">
              <a:buFontTx/>
              <a:buChar char="-"/>
            </a:pPr>
            <a:r>
              <a:rPr lang="en-US" dirty="0"/>
              <a:t>So, based on this understanding of addiction, we wanted to talk to you today about how we are striving to address addiction  here at Mercy, and your role in this work. </a:t>
            </a:r>
            <a:endParaRPr lang="en-US" dirty="0">
              <a:cs typeface="Calibri"/>
            </a:endParaRPr>
          </a:p>
          <a:p>
            <a:pPr marL="180130" indent="-180130">
              <a:buFontTx/>
              <a:buChar char="-"/>
            </a:pPr>
            <a:endParaRPr lang="en-US" dirty="0"/>
          </a:p>
          <a:p>
            <a:pPr marL="180106" indent="-180106">
              <a:buFontTx/>
              <a:buChar char="-"/>
            </a:pPr>
            <a:r>
              <a:rPr lang="en-US" dirty="0"/>
              <a:t>Bottom line here: drugs and alcohol change the brain with prolonged exposure. </a:t>
            </a:r>
            <a:endParaRPr lang="en-US" dirty="0">
              <a:cs typeface="Calibri" panose="020F0502020204030204"/>
            </a:endParaRPr>
          </a:p>
          <a:p>
            <a:pPr marL="180106" indent="-180106">
              <a:buFontTx/>
              <a:buChar char="-"/>
            </a:pPr>
            <a:endParaRPr lang="en-US" dirty="0">
              <a:cs typeface="Calibri" panose="020F0502020204030204"/>
            </a:endParaRPr>
          </a:p>
          <a:p>
            <a:pPr marL="290493" indent="-387325">
              <a:buFont typeface="Arial"/>
              <a:buChar char="•"/>
            </a:pPr>
            <a:r>
              <a:rPr lang="en" dirty="0"/>
              <a:t>Exact definitions vary depending on source</a:t>
            </a:r>
            <a:endParaRPr lang="en-US" dirty="0"/>
          </a:p>
          <a:p>
            <a:pPr marL="646832" lvl="1" indent="-361503">
              <a:buFont typeface="Arial"/>
              <a:buChar char="•"/>
            </a:pPr>
            <a:r>
              <a:rPr lang="en" u="sng" dirty="0"/>
              <a:t>American Psychiatric Association</a:t>
            </a:r>
            <a:r>
              <a:rPr lang="en" dirty="0"/>
              <a:t>: “A condition is which there is uncontrolled use of a substance despite harmful consequence”</a:t>
            </a:r>
            <a:endParaRPr lang="en-US" dirty="0"/>
          </a:p>
          <a:p>
            <a:pPr marL="646832" lvl="1" indent="-361503">
              <a:buFont typeface="Arial"/>
              <a:buChar char="•"/>
            </a:pPr>
            <a:r>
              <a:rPr lang="en" u="sng" dirty="0"/>
              <a:t>DSM-IV*</a:t>
            </a:r>
            <a:r>
              <a:rPr lang="en" dirty="0"/>
              <a:t>: “A cluster of cognitive, behavioral, and physiological symptoms indicating that the individual continues use of the substance despite significant substance-related problems”</a:t>
            </a:r>
            <a:endParaRPr lang="en-US" dirty="0"/>
          </a:p>
          <a:p>
            <a:pPr marL="646832" lvl="1" indent="-361503">
              <a:buFont typeface="Arial"/>
              <a:buChar char="•"/>
            </a:pPr>
            <a:r>
              <a:rPr lang="en" u="sng" dirty="0"/>
              <a:t>SAMSHA</a:t>
            </a:r>
            <a:r>
              <a:rPr lang="en" dirty="0"/>
              <a:t>: “Recurrent use of alcohol and/or drugs causing clinically significant impairment”</a:t>
            </a:r>
          </a:p>
          <a:p>
            <a:pPr marL="646832" lvl="1" indent="-361503">
              <a:buFont typeface="Arial"/>
              <a:buChar char="•"/>
            </a:pPr>
            <a:endParaRPr lang="en" dirty="0"/>
          </a:p>
          <a:p>
            <a:pPr marL="285329" lvl="1"/>
            <a:r>
              <a:rPr lang="en" dirty="0"/>
              <a:t>For ethics presentation, I like this definition because it gives some insight into the potential thickness of a root(s) to addiction, allows trauma (physical and emotional) to be seen… and to see the many strands of roots feeding up into a tree.. </a:t>
            </a:r>
            <a:r>
              <a:rPr lang="en-US" dirty="0"/>
              <a:t>I</a:t>
            </a:r>
            <a:r>
              <a:rPr lang="en" dirty="0"/>
              <a:t>nto a being… we cannot see the roots, all we see is a person with incomprehensible behaviors….</a:t>
            </a:r>
          </a:p>
          <a:p>
            <a:pPr marL="285329" lvl="1"/>
            <a:r>
              <a:rPr lang="en" dirty="0"/>
              <a:t>Please hold the image of this root in your mind</a:t>
            </a:r>
          </a:p>
          <a:p>
            <a:pPr marL="285329" lvl="1"/>
            <a:endParaRPr lang="en" dirty="0"/>
          </a:p>
          <a:p>
            <a:pPr marL="285329" lvl="1"/>
            <a:r>
              <a:rPr lang="en" dirty="0"/>
              <a:t>Is this a moral issue or a public health/medical issue? </a:t>
            </a:r>
          </a:p>
        </p:txBody>
      </p:sp>
      <p:sp>
        <p:nvSpPr>
          <p:cNvPr id="4" name="Slide Number Placeholder 3"/>
          <p:cNvSpPr>
            <a:spLocks noGrp="1"/>
          </p:cNvSpPr>
          <p:nvPr>
            <p:ph type="sldNum" sz="quarter" idx="5"/>
          </p:nvPr>
        </p:nvSpPr>
        <p:spPr/>
        <p:txBody>
          <a:bodyPr/>
          <a:lstStyle/>
          <a:p>
            <a:pPr defTabSz="472506">
              <a:defRPr/>
            </a:pPr>
            <a:fld id="{89557F8D-41A5-3C4A-A462-FE7C10BECEC1}" type="slidenum">
              <a:rPr lang="en-US">
                <a:solidFill>
                  <a:prstClr val="black"/>
                </a:solidFill>
                <a:latin typeface="Calibri"/>
              </a:rPr>
              <a:pPr defTabSz="472506">
                <a:defRPr/>
              </a:pPr>
              <a:t>4</a:t>
            </a:fld>
            <a:endParaRPr lang="en-US">
              <a:solidFill>
                <a:prstClr val="black"/>
              </a:solidFill>
              <a:latin typeface="Calibri"/>
            </a:endParaRPr>
          </a:p>
        </p:txBody>
      </p:sp>
    </p:spTree>
    <p:extLst>
      <p:ext uri="{BB962C8B-B14F-4D97-AF65-F5344CB8AC3E}">
        <p14:creationId xmlns:p14="http://schemas.microsoft.com/office/powerpoint/2010/main" val="257611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 just want to clarify a few terms, so you all have a better picture of the patients I work with at Mercy. Apologies if I use Addiction and Substance Use Disorder interchangeably. Another concern, Dependency, is not the subject of my presentation here.  It is not considered a disease, despite the cessation of medication often causing dramatic consequences, such as withdrawal. </a:t>
            </a:r>
          </a:p>
          <a:p>
            <a:endParaRPr lang="en-US" sz="2000" dirty="0"/>
          </a:p>
          <a:p>
            <a:r>
              <a:rPr lang="en-US" sz="2000" dirty="0"/>
              <a:t>Withdrawal… for those who do not work in hospitals, or who missed the 90s film Trainspotting… for opioids- is your worst flu times 100, for benzodiazepines, very vulnerable to seizures and crushing anxiety weeks to months after stopping use, and for alcohol, potentially fatal in its most complicated presentation of delirium tremens. </a:t>
            </a:r>
          </a:p>
          <a:p>
            <a:endParaRPr lang="en-US" sz="2000" dirty="0"/>
          </a:p>
          <a:p>
            <a:r>
              <a:rPr lang="en-US" sz="2000" dirty="0"/>
              <a:t>Explain: Not everyone who uses an Opioid or a medication with dependence potential is living with an addiction. There are many people who take pain prescriptions, as prescribed, and are able to move forward with their life and daily needs when the prescription(s) are finished.</a:t>
            </a:r>
          </a:p>
          <a:p>
            <a:endParaRPr lang="en-US" sz="2000" dirty="0"/>
          </a:p>
          <a:p>
            <a:r>
              <a:rPr lang="en-US" sz="2000" dirty="0"/>
              <a:t>Individuals with physical dependence may be at risk for developing an addiction, or an SUD. A life stressor may occur, and one finds themselves  </a:t>
            </a:r>
          </a:p>
          <a:p>
            <a:endParaRPr lang="en-US" sz="2000" dirty="0"/>
          </a:p>
          <a:p>
            <a:endParaRPr lang="en-US" baseline="0" dirty="0"/>
          </a:p>
        </p:txBody>
      </p:sp>
      <p:sp>
        <p:nvSpPr>
          <p:cNvPr id="4" name="Slide Number Placeholder 3"/>
          <p:cNvSpPr>
            <a:spLocks noGrp="1"/>
          </p:cNvSpPr>
          <p:nvPr>
            <p:ph type="sldNum" sz="quarter" idx="10"/>
          </p:nvPr>
        </p:nvSpPr>
        <p:spPr/>
        <p:txBody>
          <a:bodyPr/>
          <a:lstStyle/>
          <a:p>
            <a:fld id="{2BC8FD12-EA2A-4BFA-A3F9-AA2FCA1DEFD2}" type="slidenum">
              <a:rPr lang="en-US" altLang="en-US" smtClean="0"/>
              <a:pPr/>
              <a:t>5</a:t>
            </a:fld>
            <a:endParaRPr lang="en-US" altLang="en-US"/>
          </a:p>
        </p:txBody>
      </p:sp>
    </p:spTree>
    <p:extLst>
      <p:ext uri="{BB962C8B-B14F-4D97-AF65-F5344CB8AC3E}">
        <p14:creationId xmlns:p14="http://schemas.microsoft.com/office/powerpoint/2010/main" val="241825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an exploding SUD epidemic in the U.S., hospitals are essential, a “critical touch point’ in beginning to address the problem. </a:t>
            </a:r>
          </a:p>
          <a:p>
            <a:endParaRPr lang="en-US" dirty="0"/>
          </a:p>
          <a:p>
            <a:r>
              <a:rPr lang="en-US" dirty="0"/>
              <a:t>When patients living with SUD come to hospitals, generally SUD is not their chief complaint. They come to hospitals for traumas, infections, GI problems, strokes, overdoses. These may be opportune or inopportune times to touch base with someone about abstinence or recovery, but it is always an opportune time to talk to someone about their health goals. We often fail to meet this opportunity.  </a:t>
            </a:r>
          </a:p>
          <a:p>
            <a:endParaRPr lang="en-US" dirty="0"/>
          </a:p>
          <a:p>
            <a:r>
              <a:rPr lang="en-US" dirty="0"/>
              <a:t>In these scenarios, often caring for patients with SUDs will greatly challenge our standard clinicians (everyone from the physician to the nurse to the physical therapist. </a:t>
            </a:r>
          </a:p>
          <a:p>
            <a:r>
              <a:rPr lang="en-US" dirty="0"/>
              <a:t>What do we not do well?</a:t>
            </a:r>
          </a:p>
          <a:p>
            <a:r>
              <a:rPr lang="en-US" dirty="0"/>
              <a:t>Manage withdrawal.</a:t>
            </a:r>
          </a:p>
          <a:p>
            <a:r>
              <a:rPr lang="en-US" dirty="0"/>
              <a:t>Manage pain.</a:t>
            </a:r>
          </a:p>
          <a:p>
            <a:r>
              <a:rPr lang="en-US" dirty="0"/>
              <a:t>Make the environment one that is inclusive of folks with SUD… </a:t>
            </a:r>
          </a:p>
        </p:txBody>
      </p:sp>
      <p:sp>
        <p:nvSpPr>
          <p:cNvPr id="4" name="Slide Number Placeholder 3"/>
          <p:cNvSpPr>
            <a:spLocks noGrp="1"/>
          </p:cNvSpPr>
          <p:nvPr>
            <p:ph type="sldNum" sz="quarter" idx="5"/>
          </p:nvPr>
        </p:nvSpPr>
        <p:spPr/>
        <p:txBody>
          <a:bodyPr/>
          <a:lstStyle/>
          <a:p>
            <a:fld id="{69D6D774-6C49-499A-9411-8815D275AE52}" type="slidenum">
              <a:rPr lang="en-US" smtClean="0"/>
              <a:t>6</a:t>
            </a:fld>
            <a:endParaRPr lang="en-US"/>
          </a:p>
        </p:txBody>
      </p:sp>
    </p:spTree>
    <p:extLst>
      <p:ext uri="{BB962C8B-B14F-4D97-AF65-F5344CB8AC3E}">
        <p14:creationId xmlns:p14="http://schemas.microsoft.com/office/powerpoint/2010/main" val="335485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6D774-6C49-499A-9411-8815D275AE52}" type="slidenum">
              <a:rPr lang="en-US" smtClean="0"/>
              <a:t>7</a:t>
            </a:fld>
            <a:endParaRPr lang="en-US"/>
          </a:p>
        </p:txBody>
      </p:sp>
    </p:spTree>
    <p:extLst>
      <p:ext uri="{BB962C8B-B14F-4D97-AF65-F5344CB8AC3E}">
        <p14:creationId xmlns:p14="http://schemas.microsoft.com/office/powerpoint/2010/main" val="1657681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according to the Americans with Disabilities Act… addiction is a disability due to the impairment of brain and neurological functions. </a:t>
            </a:r>
          </a:p>
          <a:p>
            <a:endParaRPr lang="en-US" dirty="0"/>
          </a:p>
          <a:p>
            <a:r>
              <a:rPr lang="en-US" dirty="0"/>
              <a:t>People living with a disability or a substance use disorder are more likely to bear the negative burdens of social determinants of health compared to the general population. Systemic and structural issues are that people living with disabilities or SUDs are more likely to live in poverty, have housing challenges, experience unemployment… (?)</a:t>
            </a:r>
          </a:p>
          <a:p>
            <a:endParaRPr lang="en-US" dirty="0"/>
          </a:p>
          <a:p>
            <a:r>
              <a:rPr lang="en-US" dirty="0"/>
              <a:t>Both people with disabilities or substance use disorders report less access and less satisfaction with healthcare. </a:t>
            </a:r>
          </a:p>
          <a:p>
            <a:endParaRPr lang="en-US" sz="1100" dirty="0"/>
          </a:p>
          <a:p>
            <a:r>
              <a:rPr lang="en-US" sz="1100" dirty="0"/>
              <a:t>Disabled people encounter common social, physical and attitudinal factors that hinder their health outcomes in terms of access to services and quality healthcare. Many preventive health services were identified as either inaccessible or not meeting the needs of disabled people.</a:t>
            </a:r>
          </a:p>
          <a:p>
            <a:endParaRPr lang="en-US" sz="1100" dirty="0"/>
          </a:p>
          <a:p>
            <a:r>
              <a:rPr lang="en-US" sz="1100" dirty="0"/>
              <a:t>Patient experience commonalities… </a:t>
            </a:r>
          </a:p>
          <a:p>
            <a:r>
              <a:rPr lang="en-US" sz="1100" dirty="0" err="1"/>
              <a:t>Dissatrisfied</a:t>
            </a:r>
            <a:r>
              <a:rPr lang="en-US" sz="1100" dirty="0"/>
              <a:t> with care… are the drivers the same? Ableism &amp; </a:t>
            </a:r>
          </a:p>
          <a:p>
            <a:r>
              <a:rPr lang="en-US" sz="1100" dirty="0"/>
              <a:t>Is everything “wrong” associated with your disability or your SUD? </a:t>
            </a:r>
          </a:p>
          <a:p>
            <a:r>
              <a:rPr lang="en-US" sz="1100" dirty="0"/>
              <a:t>Wheelchair user- “well you sit all day” </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Ableism… … pt not seen as a credible expert on their body, their experience… </a:t>
            </a:r>
          </a:p>
          <a:p>
            <a:r>
              <a:rPr lang="en-US" sz="1100" dirty="0"/>
              <a:t>Disability paradox… rate of quality of life is lower than persons with disabilities rate their lives themselves</a:t>
            </a:r>
          </a:p>
          <a:p>
            <a:endParaRPr lang="en-US" sz="1100" dirty="0"/>
          </a:p>
          <a:p>
            <a:r>
              <a:rPr lang="en-US" sz="1100" dirty="0"/>
              <a:t>Can I work in intersectionality… a synergistic layering of social and economic disadvantages in terms of race, gender, sexuality, class… identities that operate interdependently of one another in influencing one’s opportunities and access in societies structured by patriarchy, racism, heteronormativity, etc.  </a:t>
            </a:r>
          </a:p>
          <a:p>
            <a:r>
              <a:rPr lang="en-US" sz="1100" dirty="0"/>
              <a:t>Aligns with minority stress theory in healthcare… </a:t>
            </a:r>
          </a:p>
          <a:p>
            <a:r>
              <a:rPr lang="en-US" sz="1100" dirty="0"/>
              <a:t>How do we know what we know about patients, and certain categories/diagnoses of patients? </a:t>
            </a:r>
          </a:p>
          <a:p>
            <a:r>
              <a:rPr lang="en-US" sz="1100" dirty="0"/>
              <a:t>Language- Euphemisms, stigmatizing language; isolating… that is you, and I don’t see your world… </a:t>
            </a:r>
          </a:p>
          <a:p>
            <a:r>
              <a:rPr lang="en-US" sz="1100" dirty="0"/>
              <a:t>Pathophysiology of the disease… ableism/epistemic derailing….</a:t>
            </a:r>
          </a:p>
          <a:p>
            <a:endParaRPr lang="en-US" sz="1100" dirty="0"/>
          </a:p>
          <a:p>
            <a:r>
              <a:rPr lang="en-US" sz="1100" dirty="0">
                <a:solidFill>
                  <a:srgbClr val="000000"/>
                </a:solidFill>
                <a:ea typeface="Calibri" panose="020F0502020204030204" pitchFamily="34" charset="0"/>
              </a:rPr>
              <a:t>The field of medicine is fundamentally social and therefore the knowledge is also shared and interpreted through the social lens</a:t>
            </a:r>
            <a:endParaRPr lang="en-US" sz="1100" dirty="0">
              <a:ea typeface="Calibri" panose="020F0502020204030204" pitchFamily="34" charset="0"/>
            </a:endParaRPr>
          </a:p>
          <a:p>
            <a:pPr marL="348592" indent="-348592">
              <a:buClr>
                <a:srgbClr val="000000"/>
              </a:buClr>
              <a:buSzPts val="1000"/>
              <a:buFont typeface="Arial" panose="020B0604020202020204" pitchFamily="34" charset="0"/>
              <a:buChar char="-"/>
            </a:pPr>
            <a:r>
              <a:rPr lang="en-US" sz="1100" dirty="0">
                <a:ea typeface="Times New Roman" panose="02020603050405020304" pitchFamily="18" charset="0"/>
              </a:rPr>
              <a:t>Not sure who wrote this but it’s in my notes from the article I just sent</a:t>
            </a:r>
          </a:p>
          <a:p>
            <a:pPr marL="348592" indent="-348592">
              <a:buClr>
                <a:srgbClr val="000000"/>
              </a:buClr>
              <a:buSzPts val="1000"/>
              <a:buFont typeface="Arial" panose="020B0604020202020204" pitchFamily="34" charset="0"/>
              <a:buChar char="-"/>
            </a:pPr>
            <a:r>
              <a:rPr lang="en-US" sz="1100" dirty="0">
                <a:ea typeface="Times New Roman" panose="02020603050405020304" pitchFamily="18" charset="0"/>
              </a:rPr>
              <a:t> </a:t>
            </a:r>
          </a:p>
          <a:p>
            <a:r>
              <a:rPr lang="en-US" sz="1100" dirty="0">
                <a:solidFill>
                  <a:srgbClr val="000000"/>
                </a:solidFill>
                <a:ea typeface="Calibri" panose="020F0502020204030204" pitchFamily="34" charset="0"/>
              </a:rPr>
              <a:t>On the ableism schema, “being disabled means being worse off by virtue of one's disability, and so even information that is not clearly related to an impairment can easily become a reason for potentially any medical issue.” p 217</a:t>
            </a:r>
            <a:endParaRPr lang="en-US" sz="1100" dirty="0">
              <a:ea typeface="Calibri" panose="020F0502020204030204" pitchFamily="34" charset="0"/>
            </a:endParaRPr>
          </a:p>
          <a:p>
            <a:r>
              <a:rPr lang="en-US" sz="1100" dirty="0">
                <a:solidFill>
                  <a:srgbClr val="000000"/>
                </a:solidFill>
                <a:ea typeface="Calibri" panose="020F0502020204030204" pitchFamily="34" charset="0"/>
              </a:rPr>
              <a:t> </a:t>
            </a:r>
            <a:endParaRPr lang="en-US" sz="1100" dirty="0">
              <a:ea typeface="Calibri" panose="020F0502020204030204" pitchFamily="34" charset="0"/>
            </a:endParaRPr>
          </a:p>
          <a:p>
            <a:pPr>
              <a:spcAft>
                <a:spcPts val="1220"/>
              </a:spcAft>
            </a:pPr>
            <a:r>
              <a:rPr lang="en-US" sz="1100" dirty="0">
                <a:solidFill>
                  <a:srgbClr val="000000"/>
                </a:solidFill>
                <a:ea typeface="Calibri" panose="020F0502020204030204" pitchFamily="34" charset="0"/>
              </a:rPr>
              <a:t>Disability paradox: people without disabilities rate quality of life in disabled people lower than those with disabilities tend to 220</a:t>
            </a:r>
            <a:endParaRPr lang="en-US" sz="1100" dirty="0">
              <a:ea typeface="Calibri" panose="020F0502020204030204" pitchFamily="34" charset="0"/>
            </a:endParaRPr>
          </a:p>
          <a:p>
            <a:r>
              <a:rPr lang="en-US" sz="1100" dirty="0">
                <a:solidFill>
                  <a:srgbClr val="000000"/>
                </a:solidFill>
                <a:ea typeface="Calibri" panose="020F0502020204030204" pitchFamily="34" charset="0"/>
              </a:rPr>
              <a:t>225 - “a root cause of ableism is medicine’s own understanding of disability as an objective lack rather than as a diverse set of phenomena that are thoroughly socially mediated”</a:t>
            </a:r>
            <a:endParaRPr lang="en-US" sz="1100" dirty="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9D6D774-6C49-499A-9411-8815D275AE52}" type="slidenum">
              <a:rPr lang="en-US" smtClean="0"/>
              <a:t>8</a:t>
            </a:fld>
            <a:endParaRPr lang="en-US"/>
          </a:p>
        </p:txBody>
      </p:sp>
    </p:spTree>
    <p:extLst>
      <p:ext uri="{BB962C8B-B14F-4D97-AF65-F5344CB8AC3E}">
        <p14:creationId xmlns:p14="http://schemas.microsoft.com/office/powerpoint/2010/main" val="3909806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in on two unique experiences and how they both might shape the healthcare experience, and particularly the social aspect of it: </a:t>
            </a:r>
          </a:p>
          <a:p>
            <a:r>
              <a:rPr lang="en-US" dirty="0"/>
              <a:t>Ableism for patients with disabilities</a:t>
            </a:r>
          </a:p>
          <a:p>
            <a:r>
              <a:rPr lang="en-US" dirty="0"/>
              <a:t>Stigma for patients with SUDs/Addiction</a:t>
            </a:r>
          </a:p>
          <a:p>
            <a:endParaRPr lang="en-US" dirty="0"/>
          </a:p>
          <a:p>
            <a:r>
              <a:rPr lang="en-US" dirty="0"/>
              <a:t>Ableism</a:t>
            </a:r>
          </a:p>
          <a:p>
            <a:pPr lvl="1"/>
            <a:r>
              <a:rPr lang="en-US" sz="1200" dirty="0"/>
              <a:t>Social habits, practices, </a:t>
            </a:r>
          </a:p>
          <a:p>
            <a:pPr lvl="1"/>
            <a:r>
              <a:rPr lang="en-US" sz="1200" dirty="0"/>
              <a:t>regulations, </a:t>
            </a:r>
          </a:p>
          <a:p>
            <a:pPr lvl="1"/>
            <a:r>
              <a:rPr lang="en-US" sz="1200" dirty="0"/>
              <a:t>laws &amp; institutions </a:t>
            </a:r>
          </a:p>
          <a:p>
            <a:endParaRPr lang="en-US" dirty="0"/>
          </a:p>
          <a:p>
            <a:endParaRPr lang="en-US" dirty="0"/>
          </a:p>
          <a:p>
            <a:endParaRPr lang="en-US" dirty="0"/>
          </a:p>
          <a:p>
            <a:r>
              <a:rPr lang="en-US" dirty="0"/>
              <a:t>Stigma (Volkow 2021)</a:t>
            </a:r>
          </a:p>
          <a:p>
            <a:r>
              <a:rPr lang="en-US" dirty="0"/>
              <a:t>And Pro-A study… anonymous web-based study of over 26,000 Americans shows that stigma of recreational drug use is incredibly high: </a:t>
            </a:r>
          </a:p>
          <a:p>
            <a:pPr algn="l">
              <a:buFont typeface="Arial" panose="020B0604020202020204" pitchFamily="34" charset="0"/>
              <a:buChar char="•"/>
            </a:pPr>
            <a:r>
              <a:rPr lang="en-US" b="0" i="1" dirty="0">
                <a:solidFill>
                  <a:srgbClr val="222222"/>
                </a:solidFill>
                <a:effectLst/>
                <a:latin typeface="Lato" panose="020F0502020204030203" pitchFamily="34" charset="0"/>
              </a:rPr>
              <a:t>71% of respondents believed that society at large considers individuals who use drugs problematically to be outcasts or non-community members</a:t>
            </a:r>
            <a:endParaRPr lang="en-US" b="0" i="0" dirty="0">
              <a:solidFill>
                <a:srgbClr val="222222"/>
              </a:solidFill>
              <a:effectLst/>
              <a:latin typeface="Lato" panose="020F0502020204030203" pitchFamily="34" charset="0"/>
            </a:endParaRPr>
          </a:p>
          <a:p>
            <a:pPr algn="l">
              <a:buFont typeface="Arial" panose="020B0604020202020204" pitchFamily="34" charset="0"/>
              <a:buChar char="•"/>
            </a:pPr>
            <a:r>
              <a:rPr lang="en-US" b="0" i="1" dirty="0">
                <a:solidFill>
                  <a:srgbClr val="222222"/>
                </a:solidFill>
                <a:effectLst/>
                <a:latin typeface="Lato" panose="020F0502020204030203" pitchFamily="34" charset="0"/>
              </a:rPr>
              <a:t>74% of respondents believed that society at large views individuals who use drugs problematically as somewhat, mostly, or entirely responsible for their drug use</a:t>
            </a:r>
            <a:endParaRPr lang="en-US" b="0" i="0" dirty="0">
              <a:solidFill>
                <a:srgbClr val="222222"/>
              </a:solidFill>
              <a:effectLst/>
              <a:latin typeface="Lato" panose="020F0502020204030203" pitchFamily="34" charset="0"/>
            </a:endParaRPr>
          </a:p>
          <a:p>
            <a:pPr algn="l">
              <a:buFont typeface="Arial" panose="020B0604020202020204" pitchFamily="34" charset="0"/>
              <a:buChar char="•"/>
            </a:pPr>
            <a:r>
              <a:rPr lang="en-US" b="0" i="1" dirty="0">
                <a:solidFill>
                  <a:srgbClr val="222222"/>
                </a:solidFill>
                <a:effectLst/>
                <a:latin typeface="Lato" panose="020F0502020204030203" pitchFamily="34" charset="0"/>
              </a:rPr>
              <a:t>73% of respondents believed that society at large views individuals who are dependent on drugs as having moderate, low, or no chance of maintaining recovery</a:t>
            </a:r>
            <a:endParaRPr lang="en-US" b="0" i="0" dirty="0">
              <a:solidFill>
                <a:srgbClr val="222222"/>
              </a:solidFill>
              <a:effectLst/>
              <a:latin typeface="Lato" panose="020F0502020204030203" pitchFamily="34" charset="0"/>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Creates a power dynamic that exploits, controls and excludes, often subtly, hidden by cultural norms</a:t>
            </a:r>
          </a:p>
          <a:p>
            <a:endParaRPr lang="en-US" dirty="0"/>
          </a:p>
          <a:p>
            <a:r>
              <a:rPr lang="en-US" dirty="0"/>
              <a:t>Stigma represents the collective negative attitudes or discrimination toward someone or a group based on a distinguishing characteristic, such as recreational drug use. These attitudes have deep roots often from historical periods with less understanding and fear of the group. Addiction stigma stems from historical narratives built on racial, ethnic and class </a:t>
            </a:r>
            <a:r>
              <a:rPr lang="en-US" dirty="0" err="1"/>
              <a:t>inequalitities</a:t>
            </a:r>
            <a:r>
              <a:rPr lang="en-US" dirty="0"/>
              <a:t>. Stigma thrives by becoming embedded in institutional norms, pervasive messages in mass media, and through stereotypes. Even those within the group may internalize these negative attitudes.</a:t>
            </a:r>
          </a:p>
          <a:p>
            <a:endParaRPr lang="en-US" dirty="0"/>
          </a:p>
          <a:p>
            <a:r>
              <a:rPr lang="en-US" dirty="0"/>
              <a:t>Dr. Nora Volkov, the current director of the National Institute on Drug Abuse at the NIH argues that stigma has interrupted our ability to address substance use disorder/addiction at each possible stage of health maintenance: prevention, intervention, treatment. Stigma makes topics more difficult to discuss as it impedes conversation. The language we have around stigmatized topics is often evolving, but since these are stigmatized topics the existing language often has roots in systems of oppression and inequalities. </a:t>
            </a:r>
          </a:p>
          <a:p>
            <a:endParaRPr lang="en-US" dirty="0"/>
          </a:p>
          <a:p>
            <a:endParaRPr lang="en-US" dirty="0"/>
          </a:p>
        </p:txBody>
      </p:sp>
      <p:sp>
        <p:nvSpPr>
          <p:cNvPr id="4" name="Slide Number Placeholder 3"/>
          <p:cNvSpPr>
            <a:spLocks noGrp="1"/>
          </p:cNvSpPr>
          <p:nvPr>
            <p:ph type="sldNum" sz="quarter" idx="5"/>
          </p:nvPr>
        </p:nvSpPr>
        <p:spPr/>
        <p:txBody>
          <a:bodyPr/>
          <a:lstStyle/>
          <a:p>
            <a:fld id="{69D6D774-6C49-499A-9411-8815D275AE52}" type="slidenum">
              <a:rPr lang="en-US" smtClean="0"/>
              <a:t>9</a:t>
            </a:fld>
            <a:endParaRPr lang="en-US"/>
          </a:p>
        </p:txBody>
      </p:sp>
    </p:spTree>
    <p:extLst>
      <p:ext uri="{BB962C8B-B14F-4D97-AF65-F5344CB8AC3E}">
        <p14:creationId xmlns:p14="http://schemas.microsoft.com/office/powerpoint/2010/main" val="1207984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100" dirty="0"/>
              <a:t>Stereotypes</a:t>
            </a:r>
          </a:p>
          <a:p>
            <a:pPr lvl="1"/>
            <a:r>
              <a:rPr lang="en-US" sz="1100" dirty="0"/>
              <a:t>Institutional norms</a:t>
            </a:r>
          </a:p>
          <a:p>
            <a:pPr lvl="1"/>
            <a:r>
              <a:rPr lang="en-US" sz="1100" dirty="0"/>
              <a:t>“I don’t know what to say”</a:t>
            </a:r>
          </a:p>
          <a:p>
            <a:endParaRPr lang="en-US" sz="1100" dirty="0"/>
          </a:p>
          <a:p>
            <a:endParaRPr lang="en-US" sz="1100" dirty="0"/>
          </a:p>
          <a:p>
            <a:r>
              <a:rPr lang="en-US" sz="1100" dirty="0"/>
              <a:t>Public stigma- overall negative attitudes contribute to a person living with addiction to isolate, which is the opposite of connection.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As a nurse educator here at Mercy, I have often heard, “I don’t know what to say” when someone shares something difficult with me, such as their experience of addiction and their past or current traumas. Often, “you don’t know what to say”, or you do not have words, because of pervasive stigma, by not having had opportunities to talk about difficult topics where our knowledge is evolving. It is not your fault. Often we must learn how to communicate in these situations due to the silence of our society on issues such as addiction.  Overcoming this challenge takes effort and is a skill that you can develop. </a:t>
            </a:r>
          </a:p>
          <a:p>
            <a:endParaRPr lang="en-US" sz="1100" dirty="0"/>
          </a:p>
          <a:p>
            <a:r>
              <a:rPr lang="en-US" sz="1100" dirty="0"/>
              <a:t>Structural stigma- institutional practices that result in individuals moving through our society’s systems differently due to having a stigmatized condition. For addiction, we can see this in our own hospital, as we seek to honor patient confidentiality, we have to have locked nursing units for patients being treated with addiction. WE have more “release of information” forms we have to sign before communicating with others about their medical condition and social needs. </a:t>
            </a:r>
          </a:p>
          <a:p>
            <a:r>
              <a:rPr lang="en-US" sz="1100" dirty="0"/>
              <a:t>If you love paperwork nightmares, try getting a patient on methadone for OUD into a skilled nursing facility. </a:t>
            </a:r>
          </a:p>
          <a:p>
            <a:endParaRPr lang="en-US" sz="1100" dirty="0"/>
          </a:p>
          <a:p>
            <a:r>
              <a:rPr lang="en-US" sz="1100" dirty="0"/>
              <a:t>Self stigma- You may hear someone referring to themselves as an “addict” or an “alcoholic”, and may embrace that label, which can ultimately have a negative impact on their own self esteem and agency. </a:t>
            </a:r>
          </a:p>
          <a:p>
            <a:endParaRPr lang="en-US" sz="1100" dirty="0"/>
          </a:p>
          <a:p>
            <a:r>
              <a:rPr lang="en-US" sz="1100" dirty="0"/>
              <a:t>One way stigma can be felt is through the language of those with power, such as the healthcare provider in a patient/provider relationship. </a:t>
            </a:r>
          </a:p>
          <a:p>
            <a:endParaRPr lang="en-US" sz="1100" dirty="0"/>
          </a:p>
          <a:p>
            <a:r>
              <a:rPr lang="en-US" sz="1100" dirty="0"/>
              <a:t>In my two years working at Mercy as an Addictions nurse, I have heard that patients living with addiction:</a:t>
            </a:r>
          </a:p>
          <a:p>
            <a:r>
              <a:rPr lang="en-US" sz="1100" dirty="0"/>
              <a:t>“You are taking up someone else’s bed, there is a person with a gunshot wound who needs this bed”: Implication- Some diseases are more deserving of a hospital bed than others. Yet this puts a social issue of not having enough beds to care for patients on the shoulders of a singular patient, who also needed care. </a:t>
            </a:r>
          </a:p>
          <a:p>
            <a:r>
              <a:rPr lang="en-US" sz="1100" dirty="0"/>
              <a:t>“They have done this to themselves.” Implication- Individuals living with addiction are somehow more responsible for their illness than all others. </a:t>
            </a:r>
          </a:p>
          <a:p>
            <a:r>
              <a:rPr lang="en-US" sz="1100" dirty="0"/>
              <a:t>“These patients don’t belong on this unit.” Implication- </a:t>
            </a:r>
          </a:p>
          <a:p>
            <a:r>
              <a:rPr lang="en-US" sz="1100" dirty="0"/>
              <a:t>“These patients aren’t sick.” Implication- </a:t>
            </a:r>
          </a:p>
          <a:p>
            <a:r>
              <a:rPr lang="en-US" sz="1100" dirty="0">
                <a:latin typeface="Calibri" panose="020F0502020204030204" pitchFamily="34" charset="0"/>
                <a:ea typeface="Calibri" panose="020F0502020204030204" pitchFamily="34" charset="0"/>
                <a:cs typeface="Times New Roman" panose="02020603050405020304" pitchFamily="18" charset="0"/>
              </a:rPr>
              <a:t>I overheard a nurse talking with physical therapist outside of patient room. Patient says to nurse, calmly, “you don’t know my problems”. RN responded to PT “Yes I do. You OD’d”. </a:t>
            </a:r>
            <a:endParaRPr lang="en-US" sz="1100" dirty="0"/>
          </a:p>
          <a:p>
            <a:endParaRPr lang="en-US" sz="1100" dirty="0"/>
          </a:p>
          <a:p>
            <a:r>
              <a:rPr lang="en-US" sz="1100" b="1" dirty="0"/>
              <a:t>(Volkow 2020)</a:t>
            </a:r>
            <a:endParaRPr lang="en-US" sz="1100" dirty="0"/>
          </a:p>
          <a:p>
            <a:r>
              <a:rPr lang="en-US" sz="1100" dirty="0">
                <a:hlinkClick r:id="rId3"/>
              </a:rPr>
              <a:t>Stigma and the Toll of Addiction | NEJM</a:t>
            </a:r>
            <a:endParaRPr lang="en-US" sz="1100" dirty="0"/>
          </a:p>
          <a:p>
            <a:r>
              <a:rPr lang="en-US" sz="1100" dirty="0">
                <a:hlinkClick r:id="rId4"/>
              </a:rPr>
              <a:t>Addressing the Stigma that Surrounds Addiction | National Institute on Drug Abuse (NIDA) (nih.gov)</a:t>
            </a:r>
            <a:endParaRPr lang="en-US" sz="1100" dirty="0"/>
          </a:p>
        </p:txBody>
      </p:sp>
      <p:sp>
        <p:nvSpPr>
          <p:cNvPr id="4" name="Slide Number Placeholder 3"/>
          <p:cNvSpPr>
            <a:spLocks noGrp="1"/>
          </p:cNvSpPr>
          <p:nvPr>
            <p:ph type="sldNum" sz="quarter" idx="5"/>
          </p:nvPr>
        </p:nvSpPr>
        <p:spPr/>
        <p:txBody>
          <a:bodyPr/>
          <a:lstStyle/>
          <a:p>
            <a:pPr defTabSz="960697"/>
            <a:fld id="{FC3B0B87-5E1C-4A3B-A51D-C8E46A9C0247}" type="slidenum">
              <a:rPr lang="en-US">
                <a:solidFill>
                  <a:prstClr val="black"/>
                </a:solidFill>
                <a:latin typeface="Calibri" panose="020F0502020204030204"/>
              </a:rPr>
              <a:pPr defTabSz="960697"/>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573827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29E8D-B17E-F61E-3889-1DF108BD2F02}"/>
              </a:ext>
            </a:extLst>
          </p:cNvPr>
          <p:cNvSpPr>
            <a:spLocks noGrp="1"/>
          </p:cNvSpPr>
          <p:nvPr>
            <p:ph type="ctrTitle" hasCustomPrompt="1"/>
          </p:nvPr>
        </p:nvSpPr>
        <p:spPr>
          <a:xfrm>
            <a:off x="1524000" y="2220913"/>
            <a:ext cx="9144000" cy="2387600"/>
          </a:xfrm>
        </p:spPr>
        <p:txBody>
          <a:bodyPr anchor="b">
            <a:normAutofit/>
          </a:bodyPr>
          <a:lstStyle>
            <a:lvl1pPr algn="ctr">
              <a:defRPr sz="4500">
                <a:solidFill>
                  <a:schemeClr val="bg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30F74A63-275F-48A3-DA82-731D57561F54}"/>
              </a:ext>
            </a:extLst>
          </p:cNvPr>
          <p:cNvSpPr>
            <a:spLocks noGrp="1"/>
          </p:cNvSpPr>
          <p:nvPr>
            <p:ph type="subTitle" idx="1"/>
          </p:nvPr>
        </p:nvSpPr>
        <p:spPr>
          <a:xfrm>
            <a:off x="1524000" y="470058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EB69F8B2-9161-433A-C875-544E3B0EF84A}"/>
              </a:ext>
            </a:extLst>
          </p:cNvPr>
          <p:cNvSpPr>
            <a:spLocks noGrp="1"/>
          </p:cNvSpPr>
          <p:nvPr>
            <p:ph type="sldNum" sz="quarter" idx="12"/>
          </p:nvPr>
        </p:nvSpPr>
        <p:spPr/>
        <p:txBody>
          <a:bodyPr/>
          <a:lstStyle>
            <a:lvl1pPr>
              <a:defRPr>
                <a:solidFill>
                  <a:srgbClr val="898989"/>
                </a:solidFill>
              </a:defRPr>
            </a:lvl1pPr>
          </a:lstStyle>
          <a:p>
            <a:fld id="{F7C07813-4BF2-E54B-B6C2-A93704EBD501}" type="slidenum">
              <a:rPr lang="en-US" smtClean="0"/>
              <a:pPr/>
              <a:t>‹#›</a:t>
            </a:fld>
            <a:endParaRPr lang="en-US"/>
          </a:p>
        </p:txBody>
      </p:sp>
    </p:spTree>
    <p:extLst>
      <p:ext uri="{BB962C8B-B14F-4D97-AF65-F5344CB8AC3E}">
        <p14:creationId xmlns:p14="http://schemas.microsoft.com/office/powerpoint/2010/main" val="384189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5E945-99E9-43B7-ABBB-D16F2B5320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1E9766-8EE8-4060-B7BB-11F337F9F608}"/>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30DD66-3178-4A5B-8B05-2FC2ACCC9294}"/>
              </a:ext>
            </a:extLst>
          </p:cNvPr>
          <p:cNvSpPr>
            <a:spLocks noGrp="1"/>
          </p:cNvSpPr>
          <p:nvPr>
            <p:ph type="dt" sz="half" idx="10"/>
          </p:nvPr>
        </p:nvSpPr>
        <p:spPr/>
        <p:txBody>
          <a:bodyPr/>
          <a:lstStyle/>
          <a:p>
            <a:fld id="{75ECF0B9-90C1-4307-90B0-68355816BD2A}" type="datetimeFigureOut">
              <a:rPr lang="en-US" smtClean="0"/>
              <a:t>4/26/2024</a:t>
            </a:fld>
            <a:endParaRPr lang="en-US"/>
          </a:p>
        </p:txBody>
      </p:sp>
      <p:sp>
        <p:nvSpPr>
          <p:cNvPr id="5" name="Footer Placeholder 4">
            <a:extLst>
              <a:ext uri="{FF2B5EF4-FFF2-40B4-BE49-F238E27FC236}">
                <a16:creationId xmlns:a16="http://schemas.microsoft.com/office/drawing/2014/main" id="{CBB2859C-8747-41F6-9300-8CDB15729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3FA68-3B7B-421C-8F61-9A955EAEB298}"/>
              </a:ext>
            </a:extLst>
          </p:cNvPr>
          <p:cNvSpPr>
            <a:spLocks noGrp="1"/>
          </p:cNvSpPr>
          <p:nvPr>
            <p:ph type="sldNum" sz="quarter" idx="12"/>
          </p:nvPr>
        </p:nvSpPr>
        <p:spPr/>
        <p:txBody>
          <a:bodyPr/>
          <a:lstStyle/>
          <a:p>
            <a:fld id="{A17F2C4D-ABBE-42F0-8911-2601EA342BC3}" type="slidenum">
              <a:rPr lang="en-US" smtClean="0"/>
              <a:t>‹#›</a:t>
            </a:fld>
            <a:endParaRPr lang="en-US"/>
          </a:p>
        </p:txBody>
      </p:sp>
    </p:spTree>
    <p:extLst>
      <p:ext uri="{BB962C8B-B14F-4D97-AF65-F5344CB8AC3E}">
        <p14:creationId xmlns:p14="http://schemas.microsoft.com/office/powerpoint/2010/main" val="101380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5539-D38B-4366-BEB8-C8D2244FAC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E28426-0930-41A9-9870-9606B0A5C1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BEF26-2607-4417-9275-E35D048651BC}"/>
              </a:ext>
            </a:extLst>
          </p:cNvPr>
          <p:cNvSpPr>
            <a:spLocks noGrp="1"/>
          </p:cNvSpPr>
          <p:nvPr>
            <p:ph type="dt" sz="half" idx="10"/>
          </p:nvPr>
        </p:nvSpPr>
        <p:spPr/>
        <p:txBody>
          <a:bodyPr/>
          <a:lstStyle/>
          <a:p>
            <a:fld id="{75ECF0B9-90C1-4307-90B0-68355816BD2A}" type="datetimeFigureOut">
              <a:rPr lang="en-US" smtClean="0"/>
              <a:t>4/26/2024</a:t>
            </a:fld>
            <a:endParaRPr lang="en-US"/>
          </a:p>
        </p:txBody>
      </p:sp>
      <p:sp>
        <p:nvSpPr>
          <p:cNvPr id="5" name="Footer Placeholder 4">
            <a:extLst>
              <a:ext uri="{FF2B5EF4-FFF2-40B4-BE49-F238E27FC236}">
                <a16:creationId xmlns:a16="http://schemas.microsoft.com/office/drawing/2014/main" id="{131ADE8F-D3A6-4987-8ECE-7F99C62E0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20AA5-46F8-4F7D-AA15-14206F5E2A05}"/>
              </a:ext>
            </a:extLst>
          </p:cNvPr>
          <p:cNvSpPr>
            <a:spLocks noGrp="1"/>
          </p:cNvSpPr>
          <p:nvPr>
            <p:ph type="sldNum" sz="quarter" idx="12"/>
          </p:nvPr>
        </p:nvSpPr>
        <p:spPr/>
        <p:txBody>
          <a:bodyPr/>
          <a:lstStyle/>
          <a:p>
            <a:fld id="{A17F2C4D-ABBE-42F0-8911-2601EA342BC3}" type="slidenum">
              <a:rPr lang="en-US" smtClean="0"/>
              <a:t>‹#›</a:t>
            </a:fld>
            <a:endParaRPr lang="en-US"/>
          </a:p>
        </p:txBody>
      </p:sp>
    </p:spTree>
    <p:extLst>
      <p:ext uri="{BB962C8B-B14F-4D97-AF65-F5344CB8AC3E}">
        <p14:creationId xmlns:p14="http://schemas.microsoft.com/office/powerpoint/2010/main" val="632494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80591-C2D8-496E-8689-8C065EBCD735}"/>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AB04B6-60C0-4803-AD4A-38C285F04192}"/>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1A7B16-E103-4D5F-8D26-C8F33E196526}"/>
              </a:ext>
            </a:extLst>
          </p:cNvPr>
          <p:cNvSpPr>
            <a:spLocks noGrp="1"/>
          </p:cNvSpPr>
          <p:nvPr>
            <p:ph type="dt" sz="half" idx="10"/>
          </p:nvPr>
        </p:nvSpPr>
        <p:spPr/>
        <p:txBody>
          <a:bodyPr/>
          <a:lstStyle/>
          <a:p>
            <a:fld id="{75ECF0B9-90C1-4307-90B0-68355816BD2A}" type="datetimeFigureOut">
              <a:rPr lang="en-US" smtClean="0"/>
              <a:t>4/26/2024</a:t>
            </a:fld>
            <a:endParaRPr lang="en-US"/>
          </a:p>
        </p:txBody>
      </p:sp>
      <p:sp>
        <p:nvSpPr>
          <p:cNvPr id="5" name="Footer Placeholder 4">
            <a:extLst>
              <a:ext uri="{FF2B5EF4-FFF2-40B4-BE49-F238E27FC236}">
                <a16:creationId xmlns:a16="http://schemas.microsoft.com/office/drawing/2014/main" id="{24CC6D20-7F59-4A78-B269-A53EB4A7C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755DF-3028-40B4-B8B9-F5E0AEBBAFA1}"/>
              </a:ext>
            </a:extLst>
          </p:cNvPr>
          <p:cNvSpPr>
            <a:spLocks noGrp="1"/>
          </p:cNvSpPr>
          <p:nvPr>
            <p:ph type="sldNum" sz="quarter" idx="12"/>
          </p:nvPr>
        </p:nvSpPr>
        <p:spPr/>
        <p:txBody>
          <a:bodyPr/>
          <a:lstStyle/>
          <a:p>
            <a:fld id="{A17F2C4D-ABBE-42F0-8911-2601EA342BC3}" type="slidenum">
              <a:rPr lang="en-US" smtClean="0"/>
              <a:t>‹#›</a:t>
            </a:fld>
            <a:endParaRPr lang="en-US"/>
          </a:p>
        </p:txBody>
      </p:sp>
    </p:spTree>
    <p:extLst>
      <p:ext uri="{BB962C8B-B14F-4D97-AF65-F5344CB8AC3E}">
        <p14:creationId xmlns:p14="http://schemas.microsoft.com/office/powerpoint/2010/main" val="454604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A4EA5-EC49-4E90-A37B-5AF1BE80FC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6D9A7D-FD88-41BE-87F1-C24918941619}"/>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94D137-C56C-45B1-ABB7-C4A1E4D75ED4}"/>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E80137-E992-4A5B-9A8B-BE05ABA12E42}"/>
              </a:ext>
            </a:extLst>
          </p:cNvPr>
          <p:cNvSpPr>
            <a:spLocks noGrp="1"/>
          </p:cNvSpPr>
          <p:nvPr>
            <p:ph type="dt" sz="half" idx="10"/>
          </p:nvPr>
        </p:nvSpPr>
        <p:spPr/>
        <p:txBody>
          <a:bodyPr/>
          <a:lstStyle/>
          <a:p>
            <a:fld id="{75ECF0B9-90C1-4307-90B0-68355816BD2A}" type="datetimeFigureOut">
              <a:rPr lang="en-US" smtClean="0"/>
              <a:t>4/26/2024</a:t>
            </a:fld>
            <a:endParaRPr lang="en-US"/>
          </a:p>
        </p:txBody>
      </p:sp>
      <p:sp>
        <p:nvSpPr>
          <p:cNvPr id="6" name="Footer Placeholder 5">
            <a:extLst>
              <a:ext uri="{FF2B5EF4-FFF2-40B4-BE49-F238E27FC236}">
                <a16:creationId xmlns:a16="http://schemas.microsoft.com/office/drawing/2014/main" id="{8BCA4FD4-BB60-4E8F-8C20-4E4138F2A5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4127EF-6E61-4DAA-A26F-68B0BF746A7B}"/>
              </a:ext>
            </a:extLst>
          </p:cNvPr>
          <p:cNvSpPr>
            <a:spLocks noGrp="1"/>
          </p:cNvSpPr>
          <p:nvPr>
            <p:ph type="sldNum" sz="quarter" idx="12"/>
          </p:nvPr>
        </p:nvSpPr>
        <p:spPr/>
        <p:txBody>
          <a:bodyPr/>
          <a:lstStyle/>
          <a:p>
            <a:fld id="{A17F2C4D-ABBE-42F0-8911-2601EA342BC3}" type="slidenum">
              <a:rPr lang="en-US" smtClean="0"/>
              <a:t>‹#›</a:t>
            </a:fld>
            <a:endParaRPr lang="en-US"/>
          </a:p>
        </p:txBody>
      </p:sp>
    </p:spTree>
    <p:extLst>
      <p:ext uri="{BB962C8B-B14F-4D97-AF65-F5344CB8AC3E}">
        <p14:creationId xmlns:p14="http://schemas.microsoft.com/office/powerpoint/2010/main" val="462938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AAA7-8E1B-45F9-B350-A3096C5AB0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544C92-F9D6-4E2F-9213-9838461A139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4054F-43BF-48E1-9618-35595AF47F2F}"/>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CE1751-5AC2-4871-8B40-4CD349A79D83}"/>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CB97B4-C7DA-4BA1-A80A-A0EA6663C7A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0E0F6-9698-4291-9B06-D00B61755833}"/>
              </a:ext>
            </a:extLst>
          </p:cNvPr>
          <p:cNvSpPr>
            <a:spLocks noGrp="1"/>
          </p:cNvSpPr>
          <p:nvPr>
            <p:ph type="dt" sz="half" idx="10"/>
          </p:nvPr>
        </p:nvSpPr>
        <p:spPr/>
        <p:txBody>
          <a:bodyPr/>
          <a:lstStyle/>
          <a:p>
            <a:fld id="{75ECF0B9-90C1-4307-90B0-68355816BD2A}" type="datetimeFigureOut">
              <a:rPr lang="en-US" smtClean="0"/>
              <a:t>4/26/2024</a:t>
            </a:fld>
            <a:endParaRPr lang="en-US"/>
          </a:p>
        </p:txBody>
      </p:sp>
      <p:sp>
        <p:nvSpPr>
          <p:cNvPr id="8" name="Footer Placeholder 7">
            <a:extLst>
              <a:ext uri="{FF2B5EF4-FFF2-40B4-BE49-F238E27FC236}">
                <a16:creationId xmlns:a16="http://schemas.microsoft.com/office/drawing/2014/main" id="{FFC8007B-D4DD-4608-B205-7DE3534C44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8EE593-9A3F-4BD0-A57C-D4D884ED36B3}"/>
              </a:ext>
            </a:extLst>
          </p:cNvPr>
          <p:cNvSpPr>
            <a:spLocks noGrp="1"/>
          </p:cNvSpPr>
          <p:nvPr>
            <p:ph type="sldNum" sz="quarter" idx="12"/>
          </p:nvPr>
        </p:nvSpPr>
        <p:spPr/>
        <p:txBody>
          <a:bodyPr/>
          <a:lstStyle/>
          <a:p>
            <a:fld id="{A17F2C4D-ABBE-42F0-8911-2601EA342BC3}" type="slidenum">
              <a:rPr lang="en-US" smtClean="0"/>
              <a:t>‹#›</a:t>
            </a:fld>
            <a:endParaRPr lang="en-US"/>
          </a:p>
        </p:txBody>
      </p:sp>
    </p:spTree>
    <p:extLst>
      <p:ext uri="{BB962C8B-B14F-4D97-AF65-F5344CB8AC3E}">
        <p14:creationId xmlns:p14="http://schemas.microsoft.com/office/powerpoint/2010/main" val="42989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2A14-193C-4466-9C72-9ACCF14232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ED9DE-09FD-4067-A462-8F70ABC55405}"/>
              </a:ext>
            </a:extLst>
          </p:cNvPr>
          <p:cNvSpPr>
            <a:spLocks noGrp="1"/>
          </p:cNvSpPr>
          <p:nvPr>
            <p:ph type="dt" sz="half" idx="10"/>
          </p:nvPr>
        </p:nvSpPr>
        <p:spPr/>
        <p:txBody>
          <a:bodyPr/>
          <a:lstStyle/>
          <a:p>
            <a:fld id="{75ECF0B9-90C1-4307-90B0-68355816BD2A}" type="datetimeFigureOut">
              <a:rPr lang="en-US" smtClean="0"/>
              <a:t>4/26/2024</a:t>
            </a:fld>
            <a:endParaRPr lang="en-US"/>
          </a:p>
        </p:txBody>
      </p:sp>
      <p:sp>
        <p:nvSpPr>
          <p:cNvPr id="4" name="Footer Placeholder 3">
            <a:extLst>
              <a:ext uri="{FF2B5EF4-FFF2-40B4-BE49-F238E27FC236}">
                <a16:creationId xmlns:a16="http://schemas.microsoft.com/office/drawing/2014/main" id="{D3D55343-5954-46BB-98F8-027C02928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D2D065-70A4-4278-955E-515256AB8E7C}"/>
              </a:ext>
            </a:extLst>
          </p:cNvPr>
          <p:cNvSpPr>
            <a:spLocks noGrp="1"/>
          </p:cNvSpPr>
          <p:nvPr>
            <p:ph type="sldNum" sz="quarter" idx="12"/>
          </p:nvPr>
        </p:nvSpPr>
        <p:spPr/>
        <p:txBody>
          <a:bodyPr/>
          <a:lstStyle/>
          <a:p>
            <a:fld id="{A17F2C4D-ABBE-42F0-8911-2601EA342BC3}" type="slidenum">
              <a:rPr lang="en-US" smtClean="0"/>
              <a:t>‹#›</a:t>
            </a:fld>
            <a:endParaRPr lang="en-US"/>
          </a:p>
        </p:txBody>
      </p:sp>
    </p:spTree>
    <p:extLst>
      <p:ext uri="{BB962C8B-B14F-4D97-AF65-F5344CB8AC3E}">
        <p14:creationId xmlns:p14="http://schemas.microsoft.com/office/powerpoint/2010/main" val="407851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5C4CBA-8E0D-4482-892C-2DA43D46FAA0}"/>
              </a:ext>
            </a:extLst>
          </p:cNvPr>
          <p:cNvSpPr>
            <a:spLocks noGrp="1"/>
          </p:cNvSpPr>
          <p:nvPr>
            <p:ph type="dt" sz="half" idx="10"/>
          </p:nvPr>
        </p:nvSpPr>
        <p:spPr/>
        <p:txBody>
          <a:bodyPr/>
          <a:lstStyle/>
          <a:p>
            <a:fld id="{75ECF0B9-90C1-4307-90B0-68355816BD2A}" type="datetimeFigureOut">
              <a:rPr lang="en-US" smtClean="0"/>
              <a:t>4/26/2024</a:t>
            </a:fld>
            <a:endParaRPr lang="en-US"/>
          </a:p>
        </p:txBody>
      </p:sp>
      <p:sp>
        <p:nvSpPr>
          <p:cNvPr id="3" name="Footer Placeholder 2">
            <a:extLst>
              <a:ext uri="{FF2B5EF4-FFF2-40B4-BE49-F238E27FC236}">
                <a16:creationId xmlns:a16="http://schemas.microsoft.com/office/drawing/2014/main" id="{EFCE68BF-2740-4B1D-B7B4-29FD3F4349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86290F-D3BD-4A37-890F-1FB0F5E2A51E}"/>
              </a:ext>
            </a:extLst>
          </p:cNvPr>
          <p:cNvSpPr>
            <a:spLocks noGrp="1"/>
          </p:cNvSpPr>
          <p:nvPr>
            <p:ph type="sldNum" sz="quarter" idx="12"/>
          </p:nvPr>
        </p:nvSpPr>
        <p:spPr/>
        <p:txBody>
          <a:bodyPr/>
          <a:lstStyle/>
          <a:p>
            <a:fld id="{A17F2C4D-ABBE-42F0-8911-2601EA342BC3}" type="slidenum">
              <a:rPr lang="en-US" smtClean="0"/>
              <a:t>‹#›</a:t>
            </a:fld>
            <a:endParaRPr lang="en-US"/>
          </a:p>
        </p:txBody>
      </p:sp>
    </p:spTree>
    <p:extLst>
      <p:ext uri="{BB962C8B-B14F-4D97-AF65-F5344CB8AC3E}">
        <p14:creationId xmlns:p14="http://schemas.microsoft.com/office/powerpoint/2010/main" val="302814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6DBE-9BAB-4F89-968F-D307128729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94CBA5-4AB7-4907-9DBC-56FEC8EE8CD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2A56E0-185A-4807-B8E6-0729E53B6D4F}"/>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4DD6C3-3341-434D-940F-2AFA602E5F88}"/>
              </a:ext>
            </a:extLst>
          </p:cNvPr>
          <p:cNvSpPr>
            <a:spLocks noGrp="1"/>
          </p:cNvSpPr>
          <p:nvPr>
            <p:ph type="dt" sz="half" idx="10"/>
          </p:nvPr>
        </p:nvSpPr>
        <p:spPr/>
        <p:txBody>
          <a:bodyPr/>
          <a:lstStyle/>
          <a:p>
            <a:fld id="{75ECF0B9-90C1-4307-90B0-68355816BD2A}" type="datetimeFigureOut">
              <a:rPr lang="en-US" smtClean="0"/>
              <a:t>4/26/2024</a:t>
            </a:fld>
            <a:endParaRPr lang="en-US"/>
          </a:p>
        </p:txBody>
      </p:sp>
      <p:sp>
        <p:nvSpPr>
          <p:cNvPr id="6" name="Footer Placeholder 5">
            <a:extLst>
              <a:ext uri="{FF2B5EF4-FFF2-40B4-BE49-F238E27FC236}">
                <a16:creationId xmlns:a16="http://schemas.microsoft.com/office/drawing/2014/main" id="{0EDACA61-446C-4C54-B5FB-7A65FA9004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04D869-8CF6-43D0-82AF-66F9950F6D84}"/>
              </a:ext>
            </a:extLst>
          </p:cNvPr>
          <p:cNvSpPr>
            <a:spLocks noGrp="1"/>
          </p:cNvSpPr>
          <p:nvPr>
            <p:ph type="sldNum" sz="quarter" idx="12"/>
          </p:nvPr>
        </p:nvSpPr>
        <p:spPr/>
        <p:txBody>
          <a:bodyPr/>
          <a:lstStyle/>
          <a:p>
            <a:fld id="{A17F2C4D-ABBE-42F0-8911-2601EA342BC3}" type="slidenum">
              <a:rPr lang="en-US" smtClean="0"/>
              <a:t>‹#›</a:t>
            </a:fld>
            <a:endParaRPr lang="en-US"/>
          </a:p>
        </p:txBody>
      </p:sp>
    </p:spTree>
    <p:extLst>
      <p:ext uri="{BB962C8B-B14F-4D97-AF65-F5344CB8AC3E}">
        <p14:creationId xmlns:p14="http://schemas.microsoft.com/office/powerpoint/2010/main" val="1758785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B5AC6-734C-4903-9B5B-D39FD178A0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787DE3-6AE1-4455-92EC-496E071C24B2}"/>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8130A4AA-50C1-48CF-ADB9-51A2129E15F6}"/>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D0560C-C53E-4003-8085-71EF14FEFB09}"/>
              </a:ext>
            </a:extLst>
          </p:cNvPr>
          <p:cNvSpPr>
            <a:spLocks noGrp="1"/>
          </p:cNvSpPr>
          <p:nvPr>
            <p:ph type="dt" sz="half" idx="10"/>
          </p:nvPr>
        </p:nvSpPr>
        <p:spPr/>
        <p:txBody>
          <a:bodyPr/>
          <a:lstStyle/>
          <a:p>
            <a:fld id="{75ECF0B9-90C1-4307-90B0-68355816BD2A}" type="datetimeFigureOut">
              <a:rPr lang="en-US" smtClean="0"/>
              <a:t>4/26/2024</a:t>
            </a:fld>
            <a:endParaRPr lang="en-US"/>
          </a:p>
        </p:txBody>
      </p:sp>
      <p:sp>
        <p:nvSpPr>
          <p:cNvPr id="6" name="Footer Placeholder 5">
            <a:extLst>
              <a:ext uri="{FF2B5EF4-FFF2-40B4-BE49-F238E27FC236}">
                <a16:creationId xmlns:a16="http://schemas.microsoft.com/office/drawing/2014/main" id="{46389B1B-7136-4867-BD70-70CFD13E8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4E4A1-0600-46B3-A36D-3C1681F76FD2}"/>
              </a:ext>
            </a:extLst>
          </p:cNvPr>
          <p:cNvSpPr>
            <a:spLocks noGrp="1"/>
          </p:cNvSpPr>
          <p:nvPr>
            <p:ph type="sldNum" sz="quarter" idx="12"/>
          </p:nvPr>
        </p:nvSpPr>
        <p:spPr/>
        <p:txBody>
          <a:bodyPr/>
          <a:lstStyle/>
          <a:p>
            <a:fld id="{A17F2C4D-ABBE-42F0-8911-2601EA342BC3}" type="slidenum">
              <a:rPr lang="en-US" smtClean="0"/>
              <a:t>‹#›</a:t>
            </a:fld>
            <a:endParaRPr lang="en-US"/>
          </a:p>
        </p:txBody>
      </p:sp>
    </p:spTree>
    <p:extLst>
      <p:ext uri="{BB962C8B-B14F-4D97-AF65-F5344CB8AC3E}">
        <p14:creationId xmlns:p14="http://schemas.microsoft.com/office/powerpoint/2010/main" val="4188861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B7C2-9060-464D-9D81-666182B4FE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7D60E6-39CF-4EFA-8266-7D1E61417A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AD247-8A52-4736-B01E-60E443D06186}"/>
              </a:ext>
            </a:extLst>
          </p:cNvPr>
          <p:cNvSpPr>
            <a:spLocks noGrp="1"/>
          </p:cNvSpPr>
          <p:nvPr>
            <p:ph type="dt" sz="half" idx="10"/>
          </p:nvPr>
        </p:nvSpPr>
        <p:spPr/>
        <p:txBody>
          <a:bodyPr/>
          <a:lstStyle/>
          <a:p>
            <a:fld id="{75ECF0B9-90C1-4307-90B0-68355816BD2A}" type="datetimeFigureOut">
              <a:rPr lang="en-US" smtClean="0"/>
              <a:t>4/26/2024</a:t>
            </a:fld>
            <a:endParaRPr lang="en-US"/>
          </a:p>
        </p:txBody>
      </p:sp>
      <p:sp>
        <p:nvSpPr>
          <p:cNvPr id="5" name="Footer Placeholder 4">
            <a:extLst>
              <a:ext uri="{FF2B5EF4-FFF2-40B4-BE49-F238E27FC236}">
                <a16:creationId xmlns:a16="http://schemas.microsoft.com/office/drawing/2014/main" id="{1E6D8329-DE43-44D7-BAEE-9092BDA61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F1EC0-9854-4676-A919-4FA8F53518C9}"/>
              </a:ext>
            </a:extLst>
          </p:cNvPr>
          <p:cNvSpPr>
            <a:spLocks noGrp="1"/>
          </p:cNvSpPr>
          <p:nvPr>
            <p:ph type="sldNum" sz="quarter" idx="12"/>
          </p:nvPr>
        </p:nvSpPr>
        <p:spPr/>
        <p:txBody>
          <a:bodyPr/>
          <a:lstStyle/>
          <a:p>
            <a:fld id="{A17F2C4D-ABBE-42F0-8911-2601EA342BC3}" type="slidenum">
              <a:rPr lang="en-US" smtClean="0"/>
              <a:t>‹#›</a:t>
            </a:fld>
            <a:endParaRPr lang="en-US"/>
          </a:p>
        </p:txBody>
      </p:sp>
    </p:spTree>
    <p:extLst>
      <p:ext uri="{BB962C8B-B14F-4D97-AF65-F5344CB8AC3E}">
        <p14:creationId xmlns:p14="http://schemas.microsoft.com/office/powerpoint/2010/main" val="321183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21F7-DDAA-963E-F7B5-063CE6E6D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0D23B8-5F34-863C-8B35-97E75636F3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1DAA32E-3D34-8481-5087-88B4C2EC1634}"/>
              </a:ext>
            </a:extLst>
          </p:cNvPr>
          <p:cNvSpPr>
            <a:spLocks noGrp="1"/>
          </p:cNvSpPr>
          <p:nvPr>
            <p:ph type="sldNum" sz="quarter" idx="12"/>
          </p:nvPr>
        </p:nvSpPr>
        <p:spPr/>
        <p:txBody>
          <a:bodyPr/>
          <a:lstStyle/>
          <a:p>
            <a:fld id="{F7C07813-4BF2-E54B-B6C2-A93704EBD501}" type="slidenum">
              <a:rPr lang="en-US" smtClean="0"/>
              <a:t>‹#›</a:t>
            </a:fld>
            <a:endParaRPr lang="en-US"/>
          </a:p>
        </p:txBody>
      </p:sp>
    </p:spTree>
    <p:extLst>
      <p:ext uri="{BB962C8B-B14F-4D97-AF65-F5344CB8AC3E}">
        <p14:creationId xmlns:p14="http://schemas.microsoft.com/office/powerpoint/2010/main" val="1268741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6FE57C-5642-4FF2-99BA-954E2CE04D97}"/>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1D9686-66CF-4E8D-A8D3-C9C2951E2728}"/>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E4D8B-B23B-47B5-B532-9DB6B49F312C}"/>
              </a:ext>
            </a:extLst>
          </p:cNvPr>
          <p:cNvSpPr>
            <a:spLocks noGrp="1"/>
          </p:cNvSpPr>
          <p:nvPr>
            <p:ph type="dt" sz="half" idx="10"/>
          </p:nvPr>
        </p:nvSpPr>
        <p:spPr/>
        <p:txBody>
          <a:bodyPr/>
          <a:lstStyle/>
          <a:p>
            <a:fld id="{75ECF0B9-90C1-4307-90B0-68355816BD2A}" type="datetimeFigureOut">
              <a:rPr lang="en-US" smtClean="0"/>
              <a:t>4/26/2024</a:t>
            </a:fld>
            <a:endParaRPr lang="en-US"/>
          </a:p>
        </p:txBody>
      </p:sp>
      <p:sp>
        <p:nvSpPr>
          <p:cNvPr id="5" name="Footer Placeholder 4">
            <a:extLst>
              <a:ext uri="{FF2B5EF4-FFF2-40B4-BE49-F238E27FC236}">
                <a16:creationId xmlns:a16="http://schemas.microsoft.com/office/drawing/2014/main" id="{1BDAF9D3-A172-454C-95C5-16A943C2D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DF86A-FA26-4FB8-8720-2D6B600BCDCE}"/>
              </a:ext>
            </a:extLst>
          </p:cNvPr>
          <p:cNvSpPr>
            <a:spLocks noGrp="1"/>
          </p:cNvSpPr>
          <p:nvPr>
            <p:ph type="sldNum" sz="quarter" idx="12"/>
          </p:nvPr>
        </p:nvSpPr>
        <p:spPr/>
        <p:txBody>
          <a:bodyPr/>
          <a:lstStyle/>
          <a:p>
            <a:fld id="{A17F2C4D-ABBE-42F0-8911-2601EA342BC3}" type="slidenum">
              <a:rPr lang="en-US" smtClean="0"/>
              <a:t>‹#›</a:t>
            </a:fld>
            <a:endParaRPr lang="en-US"/>
          </a:p>
        </p:txBody>
      </p:sp>
    </p:spTree>
    <p:extLst>
      <p:ext uri="{BB962C8B-B14F-4D97-AF65-F5344CB8AC3E}">
        <p14:creationId xmlns:p14="http://schemas.microsoft.com/office/powerpoint/2010/main" val="3013277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a:xfrm>
            <a:off x="334833" y="6356352"/>
            <a:ext cx="2844800" cy="365125"/>
          </a:xfrm>
          <a:prstGeom prst="rect">
            <a:avLst/>
          </a:prstGeom>
        </p:spPr>
        <p:txBody>
          <a:bodyPr/>
          <a:lstStyle/>
          <a:p>
            <a:fld id="{8A38FAF8-786F-7C4F-9F1B-B820815ED72A}" type="slidenum">
              <a:rPr lang="en-US" smtClean="0"/>
              <a:pPr/>
              <a:t>‹#›</a:t>
            </a:fld>
            <a:endParaRPr lang="en-US"/>
          </a:p>
        </p:txBody>
      </p:sp>
    </p:spTree>
    <p:extLst>
      <p:ext uri="{BB962C8B-B14F-4D97-AF65-F5344CB8AC3E}">
        <p14:creationId xmlns:p14="http://schemas.microsoft.com/office/powerpoint/2010/main" val="1975342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F5D3-06A4-4133-8895-4486FF4E6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0863B1-A30B-4490-31C1-7CBF106626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461A65D-9CD1-281C-6E68-06B48440C178}"/>
              </a:ext>
            </a:extLst>
          </p:cNvPr>
          <p:cNvSpPr>
            <a:spLocks noGrp="1"/>
          </p:cNvSpPr>
          <p:nvPr>
            <p:ph type="sldNum" sz="quarter" idx="12"/>
          </p:nvPr>
        </p:nvSpPr>
        <p:spPr/>
        <p:txBody>
          <a:bodyPr/>
          <a:lstStyle/>
          <a:p>
            <a:fld id="{F7C07813-4BF2-E54B-B6C2-A93704EBD501}" type="slidenum">
              <a:rPr lang="en-US" smtClean="0"/>
              <a:t>‹#›</a:t>
            </a:fld>
            <a:endParaRPr lang="en-US"/>
          </a:p>
        </p:txBody>
      </p:sp>
    </p:spTree>
    <p:extLst>
      <p:ext uri="{BB962C8B-B14F-4D97-AF65-F5344CB8AC3E}">
        <p14:creationId xmlns:p14="http://schemas.microsoft.com/office/powerpoint/2010/main" val="320029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7F373-CD8E-A124-6D52-82BBB0B8E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8D53B0-AEA3-58ED-B162-2C4A06897D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1FBA86-BA79-5E96-515C-F9ACC24BCC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AD3F592-1969-D0FC-9679-FE1231BC6DC5}"/>
              </a:ext>
            </a:extLst>
          </p:cNvPr>
          <p:cNvSpPr>
            <a:spLocks noGrp="1"/>
          </p:cNvSpPr>
          <p:nvPr>
            <p:ph type="sldNum" sz="quarter" idx="12"/>
          </p:nvPr>
        </p:nvSpPr>
        <p:spPr/>
        <p:txBody>
          <a:bodyPr/>
          <a:lstStyle/>
          <a:p>
            <a:fld id="{F7C07813-4BF2-E54B-B6C2-A93704EBD501}" type="slidenum">
              <a:rPr lang="en-US" smtClean="0"/>
              <a:t>‹#›</a:t>
            </a:fld>
            <a:endParaRPr lang="en-US"/>
          </a:p>
        </p:txBody>
      </p:sp>
    </p:spTree>
    <p:extLst>
      <p:ext uri="{BB962C8B-B14F-4D97-AF65-F5344CB8AC3E}">
        <p14:creationId xmlns:p14="http://schemas.microsoft.com/office/powerpoint/2010/main" val="2716239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56E0-89BB-61FE-E9A0-8FD6240CA2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085F87-C47C-B78F-2D4F-0A099B9494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BA4FBC-7C1F-4D9D-C143-6481ACA44F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7F93EA-5E08-955D-E8D3-FE8358955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CAA300-06DB-DB57-60BF-DB2BAF1633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3A5E19B-2AB3-B2A7-448B-3B0632605270}"/>
              </a:ext>
            </a:extLst>
          </p:cNvPr>
          <p:cNvSpPr>
            <a:spLocks noGrp="1"/>
          </p:cNvSpPr>
          <p:nvPr>
            <p:ph type="sldNum" sz="quarter" idx="12"/>
          </p:nvPr>
        </p:nvSpPr>
        <p:spPr/>
        <p:txBody>
          <a:bodyPr/>
          <a:lstStyle/>
          <a:p>
            <a:fld id="{F7C07813-4BF2-E54B-B6C2-A93704EBD501}" type="slidenum">
              <a:rPr lang="en-US" smtClean="0"/>
              <a:t>‹#›</a:t>
            </a:fld>
            <a:endParaRPr lang="en-US"/>
          </a:p>
        </p:txBody>
      </p:sp>
    </p:spTree>
    <p:extLst>
      <p:ext uri="{BB962C8B-B14F-4D97-AF65-F5344CB8AC3E}">
        <p14:creationId xmlns:p14="http://schemas.microsoft.com/office/powerpoint/2010/main" val="808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59AA8-4D0F-A6B1-540E-F6B87CC9469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023CDFE-7E07-8677-B5D2-42A2DEA9CAE7}"/>
              </a:ext>
            </a:extLst>
          </p:cNvPr>
          <p:cNvSpPr>
            <a:spLocks noGrp="1"/>
          </p:cNvSpPr>
          <p:nvPr>
            <p:ph type="sldNum" sz="quarter" idx="12"/>
          </p:nvPr>
        </p:nvSpPr>
        <p:spPr/>
        <p:txBody>
          <a:bodyPr/>
          <a:lstStyle/>
          <a:p>
            <a:fld id="{F7C07813-4BF2-E54B-B6C2-A93704EBD501}" type="slidenum">
              <a:rPr lang="en-US" smtClean="0"/>
              <a:t>‹#›</a:t>
            </a:fld>
            <a:endParaRPr lang="en-US"/>
          </a:p>
        </p:txBody>
      </p:sp>
    </p:spTree>
    <p:extLst>
      <p:ext uri="{BB962C8B-B14F-4D97-AF65-F5344CB8AC3E}">
        <p14:creationId xmlns:p14="http://schemas.microsoft.com/office/powerpoint/2010/main" val="33856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CD01C5-0235-2B6F-20FF-5560A445AEDC}"/>
              </a:ext>
            </a:extLst>
          </p:cNvPr>
          <p:cNvSpPr>
            <a:spLocks noGrp="1"/>
          </p:cNvSpPr>
          <p:nvPr>
            <p:ph type="sldNum" sz="quarter" idx="12"/>
          </p:nvPr>
        </p:nvSpPr>
        <p:spPr/>
        <p:txBody>
          <a:bodyPr/>
          <a:lstStyle/>
          <a:p>
            <a:fld id="{F7C07813-4BF2-E54B-B6C2-A93704EBD501}" type="slidenum">
              <a:rPr lang="en-US" smtClean="0"/>
              <a:t>‹#›</a:t>
            </a:fld>
            <a:endParaRPr lang="en-US"/>
          </a:p>
        </p:txBody>
      </p:sp>
    </p:spTree>
    <p:extLst>
      <p:ext uri="{BB962C8B-B14F-4D97-AF65-F5344CB8AC3E}">
        <p14:creationId xmlns:p14="http://schemas.microsoft.com/office/powerpoint/2010/main" val="282261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0A9B2-7B2D-3D37-0C3B-EF9BBB886F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2E5511-EC40-CAA2-DED5-A8EAC8D589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76740B-F795-A5E6-B91A-D003D74A9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DF0072B-D5C7-970F-6389-7118FEFC953E}"/>
              </a:ext>
            </a:extLst>
          </p:cNvPr>
          <p:cNvSpPr>
            <a:spLocks noGrp="1"/>
          </p:cNvSpPr>
          <p:nvPr>
            <p:ph type="sldNum" sz="quarter" idx="12"/>
          </p:nvPr>
        </p:nvSpPr>
        <p:spPr/>
        <p:txBody>
          <a:bodyPr/>
          <a:lstStyle/>
          <a:p>
            <a:fld id="{F7C07813-4BF2-E54B-B6C2-A93704EBD501}" type="slidenum">
              <a:rPr lang="en-US" smtClean="0"/>
              <a:t>‹#›</a:t>
            </a:fld>
            <a:endParaRPr lang="en-US"/>
          </a:p>
        </p:txBody>
      </p:sp>
    </p:spTree>
    <p:extLst>
      <p:ext uri="{BB962C8B-B14F-4D97-AF65-F5344CB8AC3E}">
        <p14:creationId xmlns:p14="http://schemas.microsoft.com/office/powerpoint/2010/main" val="14282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733"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a:extLst>
              <a:ext uri="{FF2B5EF4-FFF2-40B4-BE49-F238E27FC236}">
                <a16:creationId xmlns:a16="http://schemas.microsoft.com/office/drawing/2014/main" id="{F6749880-22E3-E648-BE74-21906CE8BBDC}"/>
              </a:ext>
            </a:extLst>
          </p:cNvPr>
          <p:cNvSpPr>
            <a:spLocks noGrp="1"/>
          </p:cNvSpPr>
          <p:nvPr>
            <p:ph type="sldNum" sz="quarter" idx="4"/>
          </p:nvPr>
        </p:nvSpPr>
        <p:spPr>
          <a:xfrm>
            <a:off x="4673600" y="6356351"/>
            <a:ext cx="2844800" cy="366183"/>
          </a:xfrm>
          <a:prstGeom prst="rect">
            <a:avLst/>
          </a:prstGeom>
        </p:spPr>
        <p:txBody>
          <a:bodyPr vert="horz" lIns="91440" tIns="45720" rIns="91440" bIns="45720" rtlCol="0" anchor="ctr"/>
          <a:lstStyle>
            <a:lvl1pPr algn="ctr">
              <a:defRPr sz="1600">
                <a:solidFill>
                  <a:schemeClr val="tx1"/>
                </a:solidFill>
              </a:defRPr>
            </a:lvl1pPr>
          </a:lstStyle>
          <a:p>
            <a:fld id="{23088ACA-6532-5B47-9D60-7AF590FE3009}" type="slidenum">
              <a:rPr lang="en-US" smtClean="0"/>
              <a:pPr/>
              <a:t>‹#›</a:t>
            </a:fld>
            <a:endParaRPr lang="en-US" dirty="0"/>
          </a:p>
        </p:txBody>
      </p:sp>
      <p:sp>
        <p:nvSpPr>
          <p:cNvPr id="21" name="Text Placeholder 20">
            <a:extLst>
              <a:ext uri="{FF2B5EF4-FFF2-40B4-BE49-F238E27FC236}">
                <a16:creationId xmlns:a16="http://schemas.microsoft.com/office/drawing/2014/main" id="{0F056F93-C546-2C4D-AF8C-AAD52D205FD5}"/>
              </a:ext>
            </a:extLst>
          </p:cNvPr>
          <p:cNvSpPr>
            <a:spLocks noGrp="1"/>
          </p:cNvSpPr>
          <p:nvPr>
            <p:ph type="body" sz="quarter" idx="10" hasCustomPrompt="1"/>
          </p:nvPr>
        </p:nvSpPr>
        <p:spPr>
          <a:xfrm>
            <a:off x="221418" y="6412800"/>
            <a:ext cx="3253783" cy="435600"/>
          </a:xfrm>
        </p:spPr>
        <p:txBody>
          <a:bodyPr>
            <a:normAutofit/>
          </a:bodyPr>
          <a:lstStyle>
            <a:lvl1pPr marL="0" indent="0">
              <a:buNone/>
              <a:defRPr sz="1200" b="0" i="0">
                <a:solidFill>
                  <a:schemeClr val="tx1"/>
                </a:solidFill>
                <a:latin typeface="Corbel" panose="020B0503020204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en-US"/>
              <a:t>Department Name Here</a:t>
            </a:r>
          </a:p>
        </p:txBody>
      </p:sp>
    </p:spTree>
    <p:extLst>
      <p:ext uri="{BB962C8B-B14F-4D97-AF65-F5344CB8AC3E}">
        <p14:creationId xmlns:p14="http://schemas.microsoft.com/office/powerpoint/2010/main" val="319011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4BD84A-4BAD-C6C8-3D3F-D18608066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5A8A37-FC44-AFF0-259D-9E503213A6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E36A524-90FE-502A-AE34-120CA96782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fld id="{F7C07813-4BF2-E54B-B6C2-A93704EBD501}" type="slidenum">
              <a:rPr lang="en-US" smtClean="0"/>
              <a:pPr/>
              <a:t>‹#›</a:t>
            </a:fld>
            <a:endParaRPr lang="en-US"/>
          </a:p>
        </p:txBody>
      </p:sp>
    </p:spTree>
    <p:extLst>
      <p:ext uri="{BB962C8B-B14F-4D97-AF65-F5344CB8AC3E}">
        <p14:creationId xmlns:p14="http://schemas.microsoft.com/office/powerpoint/2010/main" val="2697150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0791611"/>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457200" rtl="0" eaLnBrk="1" latinLnBrk="0" hangingPunct="1">
        <a:spcBef>
          <a:spcPct val="0"/>
        </a:spcBef>
        <a:buNone/>
        <a:defRPr sz="3200" b="1" kern="1200">
          <a:solidFill>
            <a:schemeClr val="tx1"/>
          </a:solidFill>
          <a:latin typeface="Corbel" panose="020B0503020204020204" pitchFamily="34" charset="0"/>
          <a:ea typeface="+mj-ea"/>
          <a:cs typeface="+mj-cs"/>
        </a:defRPr>
      </a:lvl1pPr>
    </p:titleStyle>
    <p:bodyStyle>
      <a:lvl1pPr marL="342900" indent="-342900" algn="l" defTabSz="457200" rtl="0" eaLnBrk="1" latinLnBrk="0" hangingPunct="1">
        <a:spcBef>
          <a:spcPct val="20000"/>
        </a:spcBef>
        <a:buClr>
          <a:schemeClr val="tx1"/>
        </a:buClr>
        <a:buFont typeface="Arial"/>
        <a:buChar char="•"/>
        <a:defRPr sz="3200" kern="1200">
          <a:solidFill>
            <a:schemeClr val="bg2">
              <a:lumMod val="10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Clr>
          <a:schemeClr val="tx1"/>
        </a:buClr>
        <a:buFont typeface="Arial"/>
        <a:buChar char="–"/>
        <a:defRPr sz="2800" kern="1200">
          <a:solidFill>
            <a:schemeClr val="bg2">
              <a:lumMod val="10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Clr>
          <a:schemeClr val="tx1"/>
        </a:buClr>
        <a:buFont typeface="Arial"/>
        <a:buChar char="•"/>
        <a:defRPr sz="2400" kern="1200">
          <a:solidFill>
            <a:schemeClr val="bg2">
              <a:lumMod val="10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Clr>
          <a:schemeClr val="tx1"/>
        </a:buClr>
        <a:buFont typeface="Arial"/>
        <a:buChar char="–"/>
        <a:defRPr sz="2000" kern="1200">
          <a:solidFill>
            <a:schemeClr val="bg2">
              <a:lumMod val="10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Clr>
          <a:schemeClr val="tx1"/>
        </a:buClr>
        <a:buFont typeface="Arial"/>
        <a:buChar char="»"/>
        <a:defRPr sz="2000" kern="1200">
          <a:solidFill>
            <a:schemeClr val="bg2">
              <a:lumMod val="10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A78600-BB92-4751-A8A1-602395B94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16A1C8-45BA-406D-83D7-2486EFD54660}"/>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D084C7-2DC5-4B62-9FC4-7D6C3D2503F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CF0B9-90C1-4307-90B0-68355816BD2A}" type="datetimeFigureOut">
              <a:rPr lang="en-US" smtClean="0"/>
              <a:t>4/26/2024</a:t>
            </a:fld>
            <a:endParaRPr lang="en-US"/>
          </a:p>
        </p:txBody>
      </p:sp>
      <p:sp>
        <p:nvSpPr>
          <p:cNvPr id="5" name="Footer Placeholder 4">
            <a:extLst>
              <a:ext uri="{FF2B5EF4-FFF2-40B4-BE49-F238E27FC236}">
                <a16:creationId xmlns:a16="http://schemas.microsoft.com/office/drawing/2014/main" id="{BC58E3BA-CBC3-40A8-A5BE-50CEBAEF804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49B476-D001-4BF3-A661-5ED7697965D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F2C4D-ABBE-42F0-8911-2601EA342BC3}" type="slidenum">
              <a:rPr lang="en-US" smtClean="0"/>
              <a:t>‹#›</a:t>
            </a:fld>
            <a:endParaRPr lang="en-US"/>
          </a:p>
        </p:txBody>
      </p:sp>
    </p:spTree>
    <p:extLst>
      <p:ext uri="{BB962C8B-B14F-4D97-AF65-F5344CB8AC3E}">
        <p14:creationId xmlns:p14="http://schemas.microsoft.com/office/powerpoint/2010/main" val="175323996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112E30A3-4DC9-9B0F-1959-A7DD5AF9C7ED}"/>
              </a:ext>
            </a:extLst>
          </p:cNvPr>
          <p:cNvPicPr>
            <a:picLocks noChangeAspect="1"/>
          </p:cNvPicPr>
          <p:nvPr/>
        </p:nvPicPr>
        <p:blipFill>
          <a:blip r:embed="rId3"/>
          <a:stretch>
            <a:fillRect/>
          </a:stretch>
        </p:blipFill>
        <p:spPr>
          <a:xfrm>
            <a:off x="0" y="0"/>
            <a:ext cx="12310507" cy="6858000"/>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90A716A2-C70E-9A6E-6C5E-720CD6DE567C}"/>
              </a:ext>
            </a:extLst>
          </p:cNvPr>
          <p:cNvPicPr>
            <a:picLocks noChangeAspect="1"/>
          </p:cNvPicPr>
          <p:nvPr/>
        </p:nvPicPr>
        <p:blipFill>
          <a:blip r:embed="rId4"/>
          <a:stretch>
            <a:fillRect/>
          </a:stretch>
        </p:blipFill>
        <p:spPr>
          <a:xfrm>
            <a:off x="318185" y="5386658"/>
            <a:ext cx="1929716" cy="1198553"/>
          </a:xfrm>
          <a:prstGeom prst="rect">
            <a:avLst/>
          </a:prstGeom>
        </p:spPr>
      </p:pic>
      <p:sp>
        <p:nvSpPr>
          <p:cNvPr id="13" name="Title 12">
            <a:extLst>
              <a:ext uri="{FF2B5EF4-FFF2-40B4-BE49-F238E27FC236}">
                <a16:creationId xmlns:a16="http://schemas.microsoft.com/office/drawing/2014/main" id="{88893011-976E-7D9C-C9FA-BCB10977ADAC}"/>
              </a:ext>
            </a:extLst>
          </p:cNvPr>
          <p:cNvSpPr>
            <a:spLocks noGrp="1"/>
          </p:cNvSpPr>
          <p:nvPr>
            <p:ph type="title"/>
          </p:nvPr>
        </p:nvSpPr>
        <p:spPr/>
        <p:txBody>
          <a:bodyPr>
            <a:normAutofit fontScale="90000"/>
          </a:bodyPr>
          <a:lstStyle/>
          <a:p>
            <a:r>
              <a:rPr lang="en-US" b="1" i="1" dirty="0">
                <a:solidFill>
                  <a:srgbClr val="2F2F2F"/>
                </a:solidFill>
                <a:effectLst/>
                <a:latin typeface="Calibri" panose="020F0502020204030204" pitchFamily="34" charset="0"/>
              </a:rPr>
              <a:t>A Crosswalk of Common Ethical Challenges in Substance Use Disorder Treatment &amp; Disability Ethics</a:t>
            </a:r>
            <a:endParaRPr lang="en-US" dirty="0"/>
          </a:p>
        </p:txBody>
      </p:sp>
      <p:sp>
        <p:nvSpPr>
          <p:cNvPr id="2" name="TextBox 1">
            <a:extLst>
              <a:ext uri="{FF2B5EF4-FFF2-40B4-BE49-F238E27FC236}">
                <a16:creationId xmlns:a16="http://schemas.microsoft.com/office/drawing/2014/main" id="{4035D5E0-81ED-729D-E8CC-36967ED0BB4F}"/>
              </a:ext>
            </a:extLst>
          </p:cNvPr>
          <p:cNvSpPr txBox="1"/>
          <p:nvPr/>
        </p:nvSpPr>
        <p:spPr>
          <a:xfrm>
            <a:off x="838201" y="3603009"/>
            <a:ext cx="10515600" cy="1661993"/>
          </a:xfrm>
          <a:prstGeom prst="rect">
            <a:avLst/>
          </a:prstGeom>
          <a:noFill/>
        </p:spPr>
        <p:txBody>
          <a:bodyPr wrap="square" rtlCol="0">
            <a:spAutoFit/>
          </a:bodyPr>
          <a:lstStyle/>
          <a:p>
            <a:pPr algn="l"/>
            <a:r>
              <a:rPr lang="en-US" sz="2800" b="1" dirty="0"/>
              <a:t>Todd Harvey, </a:t>
            </a:r>
            <a:r>
              <a:rPr lang="en-US" sz="2800" b="1" i="0" dirty="0">
                <a:solidFill>
                  <a:srgbClr val="2F2F2F"/>
                </a:solidFill>
                <a:effectLst/>
              </a:rPr>
              <a:t>MSN, RN, CARN</a:t>
            </a:r>
          </a:p>
          <a:p>
            <a:pPr algn="l"/>
            <a:r>
              <a:rPr lang="en-US" sz="2800" b="1" i="0" dirty="0">
                <a:solidFill>
                  <a:srgbClr val="2F2F2F"/>
                </a:solidFill>
                <a:effectLst/>
              </a:rPr>
              <a:t>Programmatic Nurse Specialist, Addiction Medicine</a:t>
            </a:r>
            <a:br>
              <a:rPr lang="en-US" sz="2800" b="1" i="0" dirty="0">
                <a:solidFill>
                  <a:srgbClr val="2F2F2F"/>
                </a:solidFill>
                <a:effectLst/>
              </a:rPr>
            </a:br>
            <a:r>
              <a:rPr lang="en-US" sz="2800" b="1" i="0" dirty="0">
                <a:solidFill>
                  <a:srgbClr val="2F2F2F"/>
                </a:solidFill>
                <a:effectLst/>
              </a:rPr>
              <a:t>UPMC Mercy</a:t>
            </a:r>
          </a:p>
          <a:p>
            <a:endParaRPr lang="en-US" dirty="0"/>
          </a:p>
        </p:txBody>
      </p:sp>
    </p:spTree>
    <p:extLst>
      <p:ext uri="{BB962C8B-B14F-4D97-AF65-F5344CB8AC3E}">
        <p14:creationId xmlns:p14="http://schemas.microsoft.com/office/powerpoint/2010/main" val="2265900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590C-3565-4867-95F4-6BE3F5969EBD}"/>
              </a:ext>
            </a:extLst>
          </p:cNvPr>
          <p:cNvSpPr>
            <a:spLocks noGrp="1"/>
          </p:cNvSpPr>
          <p:nvPr>
            <p:ph type="title"/>
          </p:nvPr>
        </p:nvSpPr>
        <p:spPr>
          <a:xfrm>
            <a:off x="804672" y="365125"/>
            <a:ext cx="8694170" cy="1325563"/>
          </a:xfrm>
        </p:spPr>
        <p:txBody>
          <a:bodyPr>
            <a:normAutofit/>
          </a:bodyPr>
          <a:lstStyle/>
          <a:p>
            <a:r>
              <a:rPr lang="en-US" dirty="0"/>
              <a:t>Stigma &amp; Addiction/SUD</a:t>
            </a:r>
          </a:p>
        </p:txBody>
      </p:sp>
      <p:sp>
        <p:nvSpPr>
          <p:cNvPr id="3" name="Content Placeholder 2">
            <a:extLst>
              <a:ext uri="{FF2B5EF4-FFF2-40B4-BE49-F238E27FC236}">
                <a16:creationId xmlns:a16="http://schemas.microsoft.com/office/drawing/2014/main" id="{1A49AFBC-C589-4B97-B685-110944361887}"/>
              </a:ext>
            </a:extLst>
          </p:cNvPr>
          <p:cNvSpPr>
            <a:spLocks noGrp="1"/>
          </p:cNvSpPr>
          <p:nvPr>
            <p:ph idx="1"/>
          </p:nvPr>
        </p:nvSpPr>
        <p:spPr>
          <a:xfrm>
            <a:off x="475786" y="1556875"/>
            <a:ext cx="11478321" cy="5167303"/>
          </a:xfrm>
        </p:spPr>
        <p:txBody>
          <a:bodyPr>
            <a:normAutofit/>
          </a:bodyPr>
          <a:lstStyle/>
          <a:p>
            <a:pPr marL="285744" indent="-285744">
              <a:buFont typeface="Arial" panose="020B0604020202020204" pitchFamily="34" charset="0"/>
              <a:buChar char="•"/>
            </a:pPr>
            <a:r>
              <a:rPr lang="en-US" sz="3200" dirty="0"/>
              <a:t>How does stigma impact our ability to treat addiction? </a:t>
            </a:r>
          </a:p>
          <a:p>
            <a:pPr marL="742932" lvl="1" indent="-285744"/>
            <a:r>
              <a:rPr lang="en-US" sz="3200" dirty="0"/>
              <a:t>Public stigma </a:t>
            </a:r>
          </a:p>
          <a:p>
            <a:pPr marL="1200121" lvl="2" indent="-285744"/>
            <a:r>
              <a:rPr lang="en-US" sz="2133" dirty="0"/>
              <a:t>Society’s negative attitudes that promote isolation.</a:t>
            </a:r>
          </a:p>
          <a:p>
            <a:pPr marL="1200121" lvl="2" indent="-285744"/>
            <a:r>
              <a:rPr lang="en-US" sz="2133" dirty="0"/>
              <a:t>“I don’t know what to say”</a:t>
            </a:r>
          </a:p>
          <a:p>
            <a:pPr marL="742932" lvl="1" indent="-285744"/>
            <a:r>
              <a:rPr lang="en-US" sz="3200" dirty="0"/>
              <a:t>Structural stigma </a:t>
            </a:r>
          </a:p>
          <a:p>
            <a:pPr marL="1200121" lvl="2" indent="-285744"/>
            <a:r>
              <a:rPr lang="en-US" sz="2133" dirty="0"/>
              <a:t>Institutional practices.</a:t>
            </a:r>
          </a:p>
          <a:p>
            <a:pPr marL="742932" lvl="1" indent="-285744"/>
            <a:r>
              <a:rPr lang="en-US" sz="3200" dirty="0"/>
              <a:t>Self-stigma </a:t>
            </a:r>
          </a:p>
          <a:p>
            <a:pPr marL="1200121" lvl="2" indent="-285744"/>
            <a:r>
              <a:rPr lang="en-US" sz="2133" dirty="0"/>
              <a:t>Individuals internalize and accept negative stereotypes, turns a “whole” person into someone who feels broken.</a:t>
            </a:r>
          </a:p>
          <a:p>
            <a:pPr marL="285744" indent="-285744"/>
            <a:r>
              <a:rPr lang="en-US" sz="3200" dirty="0"/>
              <a:t>Stigma manifests itself in language. </a:t>
            </a:r>
          </a:p>
          <a:p>
            <a:endParaRPr lang="en-US" sz="1400" dirty="0"/>
          </a:p>
        </p:txBody>
      </p:sp>
      <p:sp>
        <p:nvSpPr>
          <p:cNvPr id="4" name="TextBox 3">
            <a:extLst>
              <a:ext uri="{FF2B5EF4-FFF2-40B4-BE49-F238E27FC236}">
                <a16:creationId xmlns:a16="http://schemas.microsoft.com/office/drawing/2014/main" id="{41E80E3A-FBEF-CF13-D36E-84FD2E1E86E0}"/>
              </a:ext>
            </a:extLst>
          </p:cNvPr>
          <p:cNvSpPr txBox="1"/>
          <p:nvPr/>
        </p:nvSpPr>
        <p:spPr>
          <a:xfrm>
            <a:off x="8536674" y="5445457"/>
            <a:ext cx="1924335" cy="646331"/>
          </a:xfrm>
          <a:prstGeom prst="rect">
            <a:avLst/>
          </a:prstGeom>
          <a:noFill/>
        </p:spPr>
        <p:txBody>
          <a:bodyPr wrap="square" rtlCol="0">
            <a:spAutoFit/>
          </a:bodyPr>
          <a:lstStyle/>
          <a:p>
            <a:r>
              <a:rPr lang="en-US" sz="1800" dirty="0"/>
              <a:t>(Volkow, 2020)</a:t>
            </a:r>
          </a:p>
          <a:p>
            <a:endParaRPr lang="en-US" dirty="0"/>
          </a:p>
        </p:txBody>
      </p:sp>
    </p:spTree>
    <p:extLst>
      <p:ext uri="{BB962C8B-B14F-4D97-AF65-F5344CB8AC3E}">
        <p14:creationId xmlns:p14="http://schemas.microsoft.com/office/powerpoint/2010/main" val="164369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holding his head&#10;&#10;Description automatically generated">
            <a:extLst>
              <a:ext uri="{FF2B5EF4-FFF2-40B4-BE49-F238E27FC236}">
                <a16:creationId xmlns:a16="http://schemas.microsoft.com/office/drawing/2014/main" id="{16D2E661-3CDE-47FF-64CA-2E25D2FB8650}"/>
              </a:ext>
            </a:extLst>
          </p:cNvPr>
          <p:cNvPicPr>
            <a:picLocks noChangeAspect="1"/>
          </p:cNvPicPr>
          <p:nvPr/>
        </p:nvPicPr>
        <p:blipFill rotWithShape="1">
          <a:blip r:embed="rId3"/>
          <a:srcRect l="6236"/>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4F318F-D6F1-45DF-8721-7B62F51EBB97}"/>
              </a:ext>
            </a:extLst>
          </p:cNvPr>
          <p:cNvSpPr>
            <a:spLocks noGrp="1"/>
          </p:cNvSpPr>
          <p:nvPr>
            <p:ph type="title"/>
          </p:nvPr>
        </p:nvSpPr>
        <p:spPr>
          <a:xfrm>
            <a:off x="729018" y="0"/>
            <a:ext cx="5003042" cy="1899912"/>
          </a:xfrm>
        </p:spPr>
        <p:txBody>
          <a:bodyPr vert="horz" lIns="91440" tIns="45720" rIns="91440" bIns="45720" rtlCol="0" anchor="ctr">
            <a:normAutofit/>
          </a:bodyPr>
          <a:lstStyle/>
          <a:p>
            <a:r>
              <a:rPr lang="en-US" dirty="0"/>
              <a:t>To what effect? </a:t>
            </a:r>
          </a:p>
        </p:txBody>
      </p:sp>
      <p:sp>
        <p:nvSpPr>
          <p:cNvPr id="3" name="Content Placeholder 2">
            <a:extLst>
              <a:ext uri="{FF2B5EF4-FFF2-40B4-BE49-F238E27FC236}">
                <a16:creationId xmlns:a16="http://schemas.microsoft.com/office/drawing/2014/main" id="{642FEB0E-0E26-4C2C-B179-4A26332EFF0E}"/>
              </a:ext>
            </a:extLst>
          </p:cNvPr>
          <p:cNvSpPr>
            <a:spLocks noGrp="1"/>
          </p:cNvSpPr>
          <p:nvPr>
            <p:ph sz="half" idx="1"/>
          </p:nvPr>
        </p:nvSpPr>
        <p:spPr>
          <a:xfrm>
            <a:off x="729018" y="1557619"/>
            <a:ext cx="6326875" cy="3742762"/>
          </a:xfrm>
        </p:spPr>
        <p:txBody>
          <a:bodyPr vert="horz" lIns="91440" tIns="45720" rIns="91440" bIns="45720" rtlCol="0">
            <a:normAutofit fontScale="92500"/>
          </a:bodyPr>
          <a:lstStyle/>
          <a:p>
            <a:pPr>
              <a:spcAft>
                <a:spcPts val="800"/>
              </a:spcAft>
            </a:pPr>
            <a:r>
              <a:rPr lang="en-US" sz="2400" dirty="0"/>
              <a:t>Reduces willingness to seek treatment. </a:t>
            </a:r>
          </a:p>
          <a:p>
            <a:pPr>
              <a:spcAft>
                <a:spcPts val="800"/>
              </a:spcAft>
            </a:pPr>
            <a:r>
              <a:rPr lang="en-US" sz="2400" dirty="0"/>
              <a:t>Stigmatizing views lead others to feel pity, fear, anger.</a:t>
            </a:r>
          </a:p>
          <a:p>
            <a:pPr>
              <a:spcAft>
                <a:spcPts val="800"/>
              </a:spcAft>
            </a:pPr>
            <a:r>
              <a:rPr lang="en-US" sz="2400" dirty="0"/>
              <a:t>Stigmatizing views instill a desire for social distance from people with an SUD. </a:t>
            </a:r>
          </a:p>
          <a:p>
            <a:r>
              <a:rPr lang="en-US" sz="2400" dirty="0"/>
              <a:t>Stigmatizing language negatively influences health care provider perceptions of people with SUD.</a:t>
            </a:r>
          </a:p>
          <a:p>
            <a:r>
              <a:rPr lang="en-US" sz="2400" dirty="0"/>
              <a:t>Stigmatizing language negatively impacts the care they provide.</a:t>
            </a:r>
          </a:p>
          <a:p>
            <a:endParaRPr lang="en-US" sz="1700" dirty="0"/>
          </a:p>
        </p:txBody>
      </p:sp>
      <p:sp>
        <p:nvSpPr>
          <p:cNvPr id="4" name="Slide Number Placeholder 3">
            <a:extLst>
              <a:ext uri="{FF2B5EF4-FFF2-40B4-BE49-F238E27FC236}">
                <a16:creationId xmlns:a16="http://schemas.microsoft.com/office/drawing/2014/main" id="{C2ACF126-49FC-4482-B8F3-976C7D54055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A38FAF8-786F-7C4F-9F1B-B820815ED72A}" type="slidenum">
              <a:rPr lang="en-US">
                <a:solidFill>
                  <a:srgbClr val="FFFFFF"/>
                </a:solidFill>
                <a:latin typeface="Calibri" panose="020F0502020204030204"/>
              </a:rPr>
              <a:pPr>
                <a:spcAft>
                  <a:spcPts val="600"/>
                </a:spcAft>
                <a:defRPr/>
              </a:pPr>
              <a:t>11</a:t>
            </a:fld>
            <a:endParaRPr lang="en-US">
              <a:solidFill>
                <a:srgbClr val="FFFFFF"/>
              </a:solidFill>
              <a:latin typeface="Calibri" panose="020F0502020204030204"/>
            </a:endParaRPr>
          </a:p>
        </p:txBody>
      </p:sp>
      <p:sp>
        <p:nvSpPr>
          <p:cNvPr id="8" name="TextBox 7">
            <a:extLst>
              <a:ext uri="{FF2B5EF4-FFF2-40B4-BE49-F238E27FC236}">
                <a16:creationId xmlns:a16="http://schemas.microsoft.com/office/drawing/2014/main" id="{199F94FF-759F-BD1F-59A2-6478FC3A1524}"/>
              </a:ext>
            </a:extLst>
          </p:cNvPr>
          <p:cNvSpPr txBox="1"/>
          <p:nvPr/>
        </p:nvSpPr>
        <p:spPr>
          <a:xfrm>
            <a:off x="968991" y="5650173"/>
            <a:ext cx="2047164" cy="369332"/>
          </a:xfrm>
          <a:prstGeom prst="rect">
            <a:avLst/>
          </a:prstGeom>
          <a:noFill/>
        </p:spPr>
        <p:txBody>
          <a:bodyPr wrap="square" rtlCol="0">
            <a:spAutoFit/>
          </a:bodyPr>
          <a:lstStyle/>
          <a:p>
            <a:r>
              <a:rPr lang="en-US" dirty="0"/>
              <a:t>(Volkow, 2020)</a:t>
            </a:r>
          </a:p>
        </p:txBody>
      </p:sp>
    </p:spTree>
    <p:extLst>
      <p:ext uri="{BB962C8B-B14F-4D97-AF65-F5344CB8AC3E}">
        <p14:creationId xmlns:p14="http://schemas.microsoft.com/office/powerpoint/2010/main" val="202614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itting down with her knees crossed&#10;&#10;Description automatically generated">
            <a:extLst>
              <a:ext uri="{FF2B5EF4-FFF2-40B4-BE49-F238E27FC236}">
                <a16:creationId xmlns:a16="http://schemas.microsoft.com/office/drawing/2014/main" id="{0CD27BA2-20F7-EEC5-16E5-775408489931}"/>
              </a:ext>
            </a:extLst>
          </p:cNvPr>
          <p:cNvPicPr>
            <a:picLocks noChangeAspect="1"/>
          </p:cNvPicPr>
          <p:nvPr/>
        </p:nvPicPr>
        <p:blipFill rotWithShape="1">
          <a:blip r:embed="rId3"/>
          <a:srcRect r="5882" b="-1"/>
          <a:stretch/>
        </p:blipFill>
        <p:spPr>
          <a:xfrm>
            <a:off x="1" y="10"/>
            <a:ext cx="9669642" cy="6857990"/>
          </a:xfrm>
          <a:prstGeom prst="rect">
            <a:avLst/>
          </a:prstGeom>
          <a:noFill/>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9FF4D1-2937-DC22-3A7A-38D4444E542D}"/>
              </a:ext>
            </a:extLst>
          </p:cNvPr>
          <p:cNvSpPr>
            <a:spLocks noGrp="1"/>
          </p:cNvSpPr>
          <p:nvPr>
            <p:ph type="title"/>
          </p:nvPr>
        </p:nvSpPr>
        <p:spPr>
          <a:xfrm>
            <a:off x="7531610" y="365125"/>
            <a:ext cx="4660390" cy="1899912"/>
          </a:xfrm>
        </p:spPr>
        <p:txBody>
          <a:bodyPr vert="horz" lIns="91440" tIns="45720" rIns="91440" bIns="45720" rtlCol="0" anchor="ctr">
            <a:normAutofit/>
          </a:bodyPr>
          <a:lstStyle/>
          <a:p>
            <a:r>
              <a:rPr lang="en-US" sz="4000" dirty="0"/>
              <a:t>Patient Concerns &amp; Fears</a:t>
            </a:r>
          </a:p>
        </p:txBody>
      </p:sp>
      <p:sp>
        <p:nvSpPr>
          <p:cNvPr id="3" name="Content Placeholder 2">
            <a:extLst>
              <a:ext uri="{FF2B5EF4-FFF2-40B4-BE49-F238E27FC236}">
                <a16:creationId xmlns:a16="http://schemas.microsoft.com/office/drawing/2014/main" id="{85F4F77B-BBAE-899A-F383-BF0CC884B506}"/>
              </a:ext>
            </a:extLst>
          </p:cNvPr>
          <p:cNvSpPr>
            <a:spLocks/>
          </p:cNvSpPr>
          <p:nvPr/>
        </p:nvSpPr>
        <p:spPr>
          <a:xfrm>
            <a:off x="7531610" y="2434201"/>
            <a:ext cx="4657341" cy="3742762"/>
          </a:xfrm>
          <a:prstGeom prst="rect">
            <a:avLst/>
          </a:prstGeom>
        </p:spPr>
        <p:txBody>
          <a:bodyPr vert="horz" lIns="91440" tIns="45720" rIns="91440" bIns="45720" rtlCol="0">
            <a:normAutofit fontScale="92500" lnSpcReduction="10000"/>
          </a:bodyPr>
          <a:lstStyle/>
          <a:p>
            <a:pPr indent="-228600">
              <a:lnSpc>
                <a:spcPct val="200000"/>
              </a:lnSpc>
              <a:spcAft>
                <a:spcPts val="600"/>
              </a:spcAft>
              <a:buFont typeface="Arial" panose="020B0604020202020204" pitchFamily="34" charset="0"/>
              <a:buChar char="•"/>
            </a:pPr>
            <a:r>
              <a:rPr lang="en-US" sz="2400" dirty="0"/>
              <a:t>Withdrawal</a:t>
            </a:r>
          </a:p>
          <a:p>
            <a:pPr indent="-228600">
              <a:lnSpc>
                <a:spcPct val="200000"/>
              </a:lnSpc>
              <a:spcAft>
                <a:spcPts val="600"/>
              </a:spcAft>
              <a:buFont typeface="Arial" panose="020B0604020202020204" pitchFamily="34" charset="0"/>
              <a:buChar char="•"/>
            </a:pPr>
            <a:r>
              <a:rPr lang="en-US" sz="2400" dirty="0"/>
              <a:t>Untreated pain</a:t>
            </a:r>
          </a:p>
          <a:p>
            <a:pPr indent="-228600">
              <a:lnSpc>
                <a:spcPct val="200000"/>
              </a:lnSpc>
              <a:spcAft>
                <a:spcPts val="600"/>
              </a:spcAft>
              <a:buFont typeface="Arial" panose="020B0604020202020204" pitchFamily="34" charset="0"/>
              <a:buChar char="•"/>
            </a:pPr>
            <a:r>
              <a:rPr lang="en-US" sz="2400" dirty="0"/>
              <a:t>Judgment and stigma</a:t>
            </a:r>
          </a:p>
          <a:p>
            <a:pPr indent="-228600">
              <a:lnSpc>
                <a:spcPct val="200000"/>
              </a:lnSpc>
              <a:spcAft>
                <a:spcPts val="600"/>
              </a:spcAft>
              <a:buFont typeface="Arial" panose="020B0604020202020204" pitchFamily="34" charset="0"/>
              <a:buChar char="•"/>
            </a:pPr>
            <a:r>
              <a:rPr lang="en-US" sz="2400" dirty="0"/>
              <a:t>Fear of relapse if re-exposed to opioids (among those in recovery)</a:t>
            </a:r>
          </a:p>
          <a:p>
            <a:pPr>
              <a:lnSpc>
                <a:spcPct val="90000"/>
              </a:lnSpc>
              <a:spcAft>
                <a:spcPts val="600"/>
              </a:spcAft>
            </a:pPr>
            <a:endParaRPr lang="en-US" sz="1600" dirty="0"/>
          </a:p>
          <a:p>
            <a:pPr indent="-228600">
              <a:lnSpc>
                <a:spcPct val="90000"/>
              </a:lnSpc>
              <a:spcAft>
                <a:spcPts val="600"/>
              </a:spcAft>
              <a:buFont typeface="Arial" panose="020B0604020202020204" pitchFamily="34" charset="0"/>
              <a:buChar char="•"/>
            </a:pPr>
            <a:endParaRPr lang="en-US" sz="1600" dirty="0"/>
          </a:p>
        </p:txBody>
      </p:sp>
      <p:sp>
        <p:nvSpPr>
          <p:cNvPr id="6" name="TextBox 5">
            <a:extLst>
              <a:ext uri="{FF2B5EF4-FFF2-40B4-BE49-F238E27FC236}">
                <a16:creationId xmlns:a16="http://schemas.microsoft.com/office/drawing/2014/main" id="{B222F053-26B7-287C-6CDA-B970B40E49CC}"/>
              </a:ext>
            </a:extLst>
          </p:cNvPr>
          <p:cNvSpPr txBox="1"/>
          <p:nvPr/>
        </p:nvSpPr>
        <p:spPr>
          <a:xfrm>
            <a:off x="8325540" y="6346127"/>
            <a:ext cx="1746508"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731520">
              <a:spcAft>
                <a:spcPts val="600"/>
              </a:spcAft>
            </a:pPr>
            <a:r>
              <a:rPr lang="en-US" sz="1200" kern="1200" dirty="0">
                <a:solidFill>
                  <a:schemeClr val="tx1"/>
                </a:solidFill>
                <a:cs typeface="Calibri"/>
              </a:rPr>
              <a:t>(Quinlan &amp; Cox, 2017</a:t>
            </a:r>
            <a:r>
              <a:rPr lang="en-US" sz="1100" kern="1200" dirty="0">
                <a:solidFill>
                  <a:schemeClr val="tx1"/>
                </a:solidFill>
                <a:cs typeface="Calibri"/>
              </a:rPr>
              <a:t>)</a:t>
            </a:r>
            <a:endParaRPr lang="en-US" sz="1100" dirty="0">
              <a:ea typeface="Calibri"/>
              <a:cs typeface="Calibri"/>
            </a:endParaRPr>
          </a:p>
        </p:txBody>
      </p:sp>
    </p:spTree>
    <p:extLst>
      <p:ext uri="{BB962C8B-B14F-4D97-AF65-F5344CB8AC3E}">
        <p14:creationId xmlns:p14="http://schemas.microsoft.com/office/powerpoint/2010/main" val="422281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D31FF-1730-DDE7-C4DB-3C4D8B196D8A}"/>
              </a:ext>
            </a:extLst>
          </p:cNvPr>
          <p:cNvSpPr>
            <a:spLocks noGrp="1"/>
          </p:cNvSpPr>
          <p:nvPr>
            <p:ph type="title"/>
          </p:nvPr>
        </p:nvSpPr>
        <p:spPr/>
        <p:txBody>
          <a:bodyPr>
            <a:normAutofit/>
          </a:bodyPr>
          <a:lstStyle/>
          <a:p>
            <a:r>
              <a:rPr lang="en-US" sz="4400" dirty="0"/>
              <a:t>ANA Ethical Principles </a:t>
            </a:r>
            <a:br>
              <a:rPr lang="en-US" sz="4400" dirty="0"/>
            </a:br>
            <a:endParaRPr lang="en-US" dirty="0"/>
          </a:p>
        </p:txBody>
      </p:sp>
      <p:sp>
        <p:nvSpPr>
          <p:cNvPr id="3" name="Content Placeholder 2">
            <a:extLst>
              <a:ext uri="{FF2B5EF4-FFF2-40B4-BE49-F238E27FC236}">
                <a16:creationId xmlns:a16="http://schemas.microsoft.com/office/drawing/2014/main" id="{F9E9922F-3F0E-1754-AD36-B23DEC1D0F65}"/>
              </a:ext>
            </a:extLst>
          </p:cNvPr>
          <p:cNvSpPr>
            <a:spLocks noGrp="1"/>
          </p:cNvSpPr>
          <p:nvPr>
            <p:ph idx="1"/>
          </p:nvPr>
        </p:nvSpPr>
        <p:spPr/>
        <p:txBody>
          <a:bodyPr>
            <a:normAutofit/>
          </a:bodyPr>
          <a:lstStyle/>
          <a:p>
            <a:pPr marL="0" indent="0">
              <a:buNone/>
            </a:pPr>
            <a:r>
              <a:rPr lang="en-US" dirty="0"/>
              <a:t>Provision 1</a:t>
            </a:r>
          </a:p>
          <a:p>
            <a:pPr marL="0" indent="0">
              <a:buNone/>
            </a:pPr>
            <a:r>
              <a:rPr lang="en-US" dirty="0"/>
              <a:t>“The nurse practices with compassion and respect for the inherent dignity, worth and unique attributes of every person.”</a:t>
            </a:r>
          </a:p>
          <a:p>
            <a:r>
              <a:rPr lang="en-US" dirty="0"/>
              <a:t>1.1 Consider the needs, respect the values…. </a:t>
            </a:r>
          </a:p>
          <a:p>
            <a:r>
              <a:rPr lang="en-US" dirty="0"/>
              <a:t>1.2 When a patient’s choices are risky…</a:t>
            </a:r>
          </a:p>
          <a:p>
            <a:r>
              <a:rPr lang="en-US" dirty="0"/>
              <a:t>1.3 Optimal nursing care… reflects the patient’s own values. </a:t>
            </a:r>
          </a:p>
          <a:p>
            <a:r>
              <a:rPr lang="en-US" dirty="0"/>
              <a:t>1.4 Respect the right to self-determination. </a:t>
            </a:r>
          </a:p>
        </p:txBody>
      </p:sp>
      <p:sp>
        <p:nvSpPr>
          <p:cNvPr id="4" name="TextBox 3">
            <a:extLst>
              <a:ext uri="{FF2B5EF4-FFF2-40B4-BE49-F238E27FC236}">
                <a16:creationId xmlns:a16="http://schemas.microsoft.com/office/drawing/2014/main" id="{9A943130-F513-5B31-AFE7-644A8645D0FB}"/>
              </a:ext>
            </a:extLst>
          </p:cNvPr>
          <p:cNvSpPr txBox="1"/>
          <p:nvPr/>
        </p:nvSpPr>
        <p:spPr>
          <a:xfrm>
            <a:off x="982639" y="5650173"/>
            <a:ext cx="1446662" cy="369332"/>
          </a:xfrm>
          <a:prstGeom prst="rect">
            <a:avLst/>
          </a:prstGeom>
          <a:noFill/>
        </p:spPr>
        <p:txBody>
          <a:bodyPr wrap="square" rtlCol="0">
            <a:spAutoFit/>
          </a:bodyPr>
          <a:lstStyle/>
          <a:p>
            <a:r>
              <a:rPr lang="en-US" dirty="0"/>
              <a:t>(ANA, 2015)</a:t>
            </a:r>
          </a:p>
        </p:txBody>
      </p:sp>
    </p:spTree>
    <p:extLst>
      <p:ext uri="{BB962C8B-B14F-4D97-AF65-F5344CB8AC3E}">
        <p14:creationId xmlns:p14="http://schemas.microsoft.com/office/powerpoint/2010/main" val="1084717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ED21-280F-BDBB-ABF9-35E317143BBE}"/>
              </a:ext>
            </a:extLst>
          </p:cNvPr>
          <p:cNvSpPr>
            <a:spLocks noGrp="1"/>
          </p:cNvSpPr>
          <p:nvPr>
            <p:ph type="title"/>
          </p:nvPr>
        </p:nvSpPr>
        <p:spPr/>
        <p:txBody>
          <a:bodyPr/>
          <a:lstStyle/>
          <a:p>
            <a:r>
              <a:rPr lang="en-US" dirty="0"/>
              <a:t>Mistrust of the SUD Patient</a:t>
            </a:r>
          </a:p>
        </p:txBody>
      </p:sp>
      <p:sp>
        <p:nvSpPr>
          <p:cNvPr id="3" name="Content Placeholder 2">
            <a:extLst>
              <a:ext uri="{FF2B5EF4-FFF2-40B4-BE49-F238E27FC236}">
                <a16:creationId xmlns:a16="http://schemas.microsoft.com/office/drawing/2014/main" id="{69238C0E-513C-30C9-31E8-A22DE155E226}"/>
              </a:ext>
            </a:extLst>
          </p:cNvPr>
          <p:cNvSpPr>
            <a:spLocks noGrp="1"/>
          </p:cNvSpPr>
          <p:nvPr>
            <p:ph idx="1"/>
          </p:nvPr>
        </p:nvSpPr>
        <p:spPr/>
        <p:txBody>
          <a:bodyPr>
            <a:normAutofit fontScale="92500" lnSpcReduction="10000"/>
          </a:bodyPr>
          <a:lstStyle/>
          <a:p>
            <a:r>
              <a:rPr lang="en-US" dirty="0"/>
              <a:t>Patients with SUDs are “med-seeking”.</a:t>
            </a:r>
          </a:p>
          <a:p>
            <a:pPr lvl="1"/>
            <a:r>
              <a:rPr lang="en-US" dirty="0"/>
              <a:t>Underlying attitude: patients living with SUD cannot be trusted to report on their own symptoms</a:t>
            </a:r>
          </a:p>
          <a:p>
            <a:r>
              <a:rPr lang="en-US" dirty="0"/>
              <a:t>Patients going outside. </a:t>
            </a:r>
          </a:p>
          <a:p>
            <a:pPr lvl="1"/>
            <a:r>
              <a:rPr lang="en-US" dirty="0"/>
              <a:t>Underlying attitude: patients living with SUD cannot be trusted to make their own decisions</a:t>
            </a:r>
          </a:p>
          <a:p>
            <a:r>
              <a:rPr lang="en-US" dirty="0"/>
              <a:t>Patient going AMA. </a:t>
            </a:r>
          </a:p>
          <a:p>
            <a:pPr lvl="1"/>
            <a:r>
              <a:rPr lang="en-US" dirty="0"/>
              <a:t>Underlying attitude: patients living with SUD cannot be trusted to make their own decisions</a:t>
            </a:r>
          </a:p>
          <a:p>
            <a:r>
              <a:rPr lang="en-US" dirty="0"/>
              <a:t>Patient’s choice of surrogate decision maker.</a:t>
            </a:r>
          </a:p>
          <a:p>
            <a:pPr lvl="1"/>
            <a:r>
              <a:rPr lang="en-US" dirty="0"/>
              <a:t>Underlying attitude: patients living with SUD cannot be trusted to make their own decisions</a:t>
            </a:r>
          </a:p>
          <a:p>
            <a:endParaRPr lang="en-US" dirty="0"/>
          </a:p>
        </p:txBody>
      </p:sp>
    </p:spTree>
    <p:extLst>
      <p:ext uri="{BB962C8B-B14F-4D97-AF65-F5344CB8AC3E}">
        <p14:creationId xmlns:p14="http://schemas.microsoft.com/office/powerpoint/2010/main" val="261469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503256-6CB0-C651-B0A2-EBFC61C081E0}"/>
              </a:ext>
            </a:extLst>
          </p:cNvPr>
          <p:cNvSpPr>
            <a:spLocks noGrp="1"/>
          </p:cNvSpPr>
          <p:nvPr>
            <p:ph type="title"/>
          </p:nvPr>
        </p:nvSpPr>
        <p:spPr/>
        <p:txBody>
          <a:bodyPr/>
          <a:lstStyle/>
          <a:p>
            <a:r>
              <a:rPr lang="en-US" dirty="0"/>
              <a:t>What we can do about it.</a:t>
            </a:r>
          </a:p>
        </p:txBody>
      </p:sp>
      <p:sp>
        <p:nvSpPr>
          <p:cNvPr id="5" name="Text Placeholder 4">
            <a:extLst>
              <a:ext uri="{FF2B5EF4-FFF2-40B4-BE49-F238E27FC236}">
                <a16:creationId xmlns:a16="http://schemas.microsoft.com/office/drawing/2014/main" id="{85FAD83B-56D6-4F43-1D25-61D7425B47CE}"/>
              </a:ext>
            </a:extLst>
          </p:cNvPr>
          <p:cNvSpPr>
            <a:spLocks noGrp="1"/>
          </p:cNvSpPr>
          <p:nvPr>
            <p:ph type="body" idx="1"/>
          </p:nvPr>
        </p:nvSpPr>
        <p:spPr/>
        <p:txBody>
          <a:bodyPr/>
          <a:lstStyle/>
          <a:p>
            <a:r>
              <a:rPr lang="en-US" dirty="0"/>
              <a:t>Self, Connections, Services</a:t>
            </a:r>
          </a:p>
        </p:txBody>
      </p:sp>
    </p:spTree>
    <p:extLst>
      <p:ext uri="{BB962C8B-B14F-4D97-AF65-F5344CB8AC3E}">
        <p14:creationId xmlns:p14="http://schemas.microsoft.com/office/powerpoint/2010/main" val="228297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mirror over their face&#10;&#10;Description automatically generated">
            <a:extLst>
              <a:ext uri="{FF2B5EF4-FFF2-40B4-BE49-F238E27FC236}">
                <a16:creationId xmlns:a16="http://schemas.microsoft.com/office/drawing/2014/main" id="{3DD4A73C-FFC4-7F09-BAAB-F5C40305A1DE}"/>
              </a:ext>
            </a:extLst>
          </p:cNvPr>
          <p:cNvPicPr>
            <a:picLocks noChangeAspect="1"/>
          </p:cNvPicPr>
          <p:nvPr/>
        </p:nvPicPr>
        <p:blipFill rotWithShape="1">
          <a:blip r:embed="rId3"/>
          <a:srcRect l="690" r="5193" b="-1"/>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FF606-DA48-FB59-7396-7E3B9AC2A8DA}"/>
              </a:ext>
            </a:extLst>
          </p:cNvPr>
          <p:cNvSpPr>
            <a:spLocks noGrp="1"/>
          </p:cNvSpPr>
          <p:nvPr>
            <p:ph type="title"/>
          </p:nvPr>
        </p:nvSpPr>
        <p:spPr>
          <a:xfrm>
            <a:off x="838200" y="365125"/>
            <a:ext cx="3822189" cy="1899912"/>
          </a:xfrm>
        </p:spPr>
        <p:txBody>
          <a:bodyPr>
            <a:normAutofit/>
          </a:bodyPr>
          <a:lstStyle/>
          <a:p>
            <a:r>
              <a:rPr lang="en-US" sz="4000"/>
              <a:t>1. Work on Ourselves. </a:t>
            </a:r>
          </a:p>
        </p:txBody>
      </p:sp>
      <p:sp>
        <p:nvSpPr>
          <p:cNvPr id="3" name="Content Placeholder 2">
            <a:extLst>
              <a:ext uri="{FF2B5EF4-FFF2-40B4-BE49-F238E27FC236}">
                <a16:creationId xmlns:a16="http://schemas.microsoft.com/office/drawing/2014/main" id="{B4EB616D-5349-A68A-C041-C021165A775A}"/>
              </a:ext>
            </a:extLst>
          </p:cNvPr>
          <p:cNvSpPr>
            <a:spLocks noGrp="1"/>
          </p:cNvSpPr>
          <p:nvPr>
            <p:ph idx="1"/>
          </p:nvPr>
        </p:nvSpPr>
        <p:spPr>
          <a:xfrm>
            <a:off x="838200" y="2434201"/>
            <a:ext cx="3822189" cy="3742762"/>
          </a:xfrm>
        </p:spPr>
        <p:txBody>
          <a:bodyPr>
            <a:normAutofit/>
          </a:bodyPr>
          <a:lstStyle/>
          <a:p>
            <a:r>
              <a:rPr lang="en-US" sz="1900" dirty="0"/>
              <a:t>Self-awareness/recognizing personal biases</a:t>
            </a:r>
          </a:p>
          <a:p>
            <a:pPr lvl="1"/>
            <a:r>
              <a:rPr lang="en-US" sz="1900" dirty="0"/>
              <a:t>Expand the narrative. </a:t>
            </a:r>
          </a:p>
          <a:p>
            <a:pPr lvl="1"/>
            <a:r>
              <a:rPr lang="en-US" sz="1900" dirty="0"/>
              <a:t>Recognize the impact of your language.</a:t>
            </a:r>
          </a:p>
          <a:p>
            <a:r>
              <a:rPr lang="en-US" sz="1900" dirty="0"/>
              <a:t>Self-judgement and evaluation</a:t>
            </a:r>
          </a:p>
          <a:p>
            <a:pPr lvl="1"/>
            <a:r>
              <a:rPr lang="en-US" sz="1900" dirty="0"/>
              <a:t>Expand your thinking on what a positive outcomes might be</a:t>
            </a:r>
          </a:p>
          <a:p>
            <a:pPr lvl="1"/>
            <a:r>
              <a:rPr lang="en-US" sz="1900" dirty="0"/>
              <a:t>“It hurts to come in to work knowing that you cannot do what you want to do for patients.” </a:t>
            </a:r>
          </a:p>
        </p:txBody>
      </p:sp>
    </p:spTree>
    <p:extLst>
      <p:ext uri="{BB962C8B-B14F-4D97-AF65-F5344CB8AC3E}">
        <p14:creationId xmlns:p14="http://schemas.microsoft.com/office/powerpoint/2010/main" val="259473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098558B-5921-6B07-53A0-EBF3A9175990}"/>
              </a:ext>
            </a:extLst>
          </p:cNvPr>
          <p:cNvGraphicFramePr/>
          <p:nvPr>
            <p:extLst>
              <p:ext uri="{D42A27DB-BD31-4B8C-83A1-F6EECF244321}">
                <p14:modId xmlns:p14="http://schemas.microsoft.com/office/powerpoint/2010/main" val="2197936124"/>
              </p:ext>
            </p:extLst>
          </p:nvPr>
        </p:nvGraphicFramePr>
        <p:xfrm>
          <a:off x="1615440" y="548640"/>
          <a:ext cx="8961120" cy="6309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a:extLst>
              <a:ext uri="{FF2B5EF4-FFF2-40B4-BE49-F238E27FC236}">
                <a16:creationId xmlns:a16="http://schemas.microsoft.com/office/drawing/2014/main" id="{4375B533-311D-F57C-1598-C2E2010E7059}"/>
              </a:ext>
            </a:extLst>
          </p:cNvPr>
          <p:cNvCxnSpPr/>
          <p:nvPr/>
        </p:nvCxnSpPr>
        <p:spPr>
          <a:xfrm>
            <a:off x="6741994" y="1433015"/>
            <a:ext cx="548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8317E60-C22B-7BB4-7C72-AB2453F88119}"/>
              </a:ext>
            </a:extLst>
          </p:cNvPr>
          <p:cNvCxnSpPr/>
          <p:nvPr/>
        </p:nvCxnSpPr>
        <p:spPr>
          <a:xfrm>
            <a:off x="7379571" y="2347415"/>
            <a:ext cx="4846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2E0B1C-F6C9-4116-207A-72B7C63E17FA}"/>
              </a:ext>
            </a:extLst>
          </p:cNvPr>
          <p:cNvCxnSpPr>
            <a:cxnSpLocks/>
          </p:cNvCxnSpPr>
          <p:nvPr/>
        </p:nvCxnSpPr>
        <p:spPr>
          <a:xfrm>
            <a:off x="7972567" y="3264089"/>
            <a:ext cx="42533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8B861A-5497-CCDC-7209-4D6F5C200B0A}"/>
              </a:ext>
            </a:extLst>
          </p:cNvPr>
          <p:cNvCxnSpPr/>
          <p:nvPr/>
        </p:nvCxnSpPr>
        <p:spPr>
          <a:xfrm>
            <a:off x="8659731" y="4151195"/>
            <a:ext cx="3566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4C3136-75B3-2B25-49DF-B43D7305873E}"/>
              </a:ext>
            </a:extLst>
          </p:cNvPr>
          <p:cNvCxnSpPr/>
          <p:nvPr/>
        </p:nvCxnSpPr>
        <p:spPr>
          <a:xfrm>
            <a:off x="9320056" y="5065593"/>
            <a:ext cx="2926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5051AE-9BEC-DAC4-6490-40D0EAC97DB9}"/>
              </a:ext>
            </a:extLst>
          </p:cNvPr>
          <p:cNvCxnSpPr/>
          <p:nvPr/>
        </p:nvCxnSpPr>
        <p:spPr>
          <a:xfrm>
            <a:off x="9885528" y="5894603"/>
            <a:ext cx="2286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6464D1A-F94B-39E8-27B0-94329C7FE670}"/>
              </a:ext>
            </a:extLst>
          </p:cNvPr>
          <p:cNvSpPr txBox="1"/>
          <p:nvPr/>
        </p:nvSpPr>
        <p:spPr>
          <a:xfrm>
            <a:off x="8102388" y="779775"/>
            <a:ext cx="4791957" cy="369332"/>
          </a:xfrm>
          <a:prstGeom prst="rect">
            <a:avLst/>
          </a:prstGeom>
          <a:noFill/>
        </p:spPr>
        <p:txBody>
          <a:bodyPr wrap="square" rtlCol="0">
            <a:spAutoFit/>
          </a:bodyPr>
          <a:lstStyle/>
          <a:p>
            <a:pPr lvl="0" algn="ctr"/>
            <a:r>
              <a:rPr lang="en-US" dirty="0"/>
              <a:t>Direct transfer to inpatient treatment</a:t>
            </a:r>
          </a:p>
        </p:txBody>
      </p:sp>
      <p:sp>
        <p:nvSpPr>
          <p:cNvPr id="15" name="TextBox 14">
            <a:extLst>
              <a:ext uri="{FF2B5EF4-FFF2-40B4-BE49-F238E27FC236}">
                <a16:creationId xmlns:a16="http://schemas.microsoft.com/office/drawing/2014/main" id="{2BE763E1-E200-5152-28B5-826504B017CF}"/>
              </a:ext>
            </a:extLst>
          </p:cNvPr>
          <p:cNvSpPr txBox="1"/>
          <p:nvPr/>
        </p:nvSpPr>
        <p:spPr>
          <a:xfrm>
            <a:off x="8659730" y="1724800"/>
            <a:ext cx="3268412" cy="646331"/>
          </a:xfrm>
          <a:prstGeom prst="rect">
            <a:avLst/>
          </a:prstGeom>
          <a:noFill/>
        </p:spPr>
        <p:txBody>
          <a:bodyPr wrap="square" rtlCol="0">
            <a:spAutoFit/>
          </a:bodyPr>
          <a:lstStyle/>
          <a:p>
            <a:r>
              <a:rPr lang="en-US" dirty="0"/>
              <a:t>Medications for SUD initiated</a:t>
            </a:r>
          </a:p>
          <a:p>
            <a:endParaRPr lang="en-US" dirty="0"/>
          </a:p>
        </p:txBody>
      </p:sp>
      <p:sp>
        <p:nvSpPr>
          <p:cNvPr id="16" name="TextBox 15">
            <a:extLst>
              <a:ext uri="{FF2B5EF4-FFF2-40B4-BE49-F238E27FC236}">
                <a16:creationId xmlns:a16="http://schemas.microsoft.com/office/drawing/2014/main" id="{AEDFF936-5A54-6F6F-253E-39D59E551B44}"/>
              </a:ext>
            </a:extLst>
          </p:cNvPr>
          <p:cNvSpPr txBox="1"/>
          <p:nvPr/>
        </p:nvSpPr>
        <p:spPr>
          <a:xfrm>
            <a:off x="8659730" y="2639199"/>
            <a:ext cx="2606722" cy="646331"/>
          </a:xfrm>
          <a:prstGeom prst="rect">
            <a:avLst/>
          </a:prstGeom>
          <a:noFill/>
        </p:spPr>
        <p:txBody>
          <a:bodyPr wrap="square" rtlCol="0">
            <a:spAutoFit/>
          </a:bodyPr>
          <a:lstStyle/>
          <a:p>
            <a:r>
              <a:rPr lang="en-US" dirty="0"/>
              <a:t>Outpatient treatments</a:t>
            </a:r>
          </a:p>
          <a:p>
            <a:endParaRPr lang="en-US" dirty="0"/>
          </a:p>
        </p:txBody>
      </p:sp>
      <p:sp>
        <p:nvSpPr>
          <p:cNvPr id="17" name="TextBox 16">
            <a:extLst>
              <a:ext uri="{FF2B5EF4-FFF2-40B4-BE49-F238E27FC236}">
                <a16:creationId xmlns:a16="http://schemas.microsoft.com/office/drawing/2014/main" id="{F78A190D-8828-5FBD-A741-BD140E980329}"/>
              </a:ext>
            </a:extLst>
          </p:cNvPr>
          <p:cNvSpPr txBox="1"/>
          <p:nvPr/>
        </p:nvSpPr>
        <p:spPr>
          <a:xfrm>
            <a:off x="4617968" y="3481123"/>
            <a:ext cx="3004781" cy="400110"/>
          </a:xfrm>
          <a:prstGeom prst="rect">
            <a:avLst/>
          </a:prstGeom>
          <a:noFill/>
        </p:spPr>
        <p:txBody>
          <a:bodyPr wrap="square" rtlCol="0" anchor="ctr">
            <a:spAutoFit/>
          </a:bodyPr>
          <a:lstStyle/>
          <a:p>
            <a:pPr lvl="0" algn="ctr"/>
            <a:r>
              <a:rPr lang="en-US" sz="2000" b="1" dirty="0">
                <a:solidFill>
                  <a:schemeClr val="bg2"/>
                </a:solidFill>
              </a:rPr>
              <a:t>Connection to Community</a:t>
            </a:r>
          </a:p>
        </p:txBody>
      </p:sp>
      <p:sp>
        <p:nvSpPr>
          <p:cNvPr id="18" name="TextBox 17">
            <a:extLst>
              <a:ext uri="{FF2B5EF4-FFF2-40B4-BE49-F238E27FC236}">
                <a16:creationId xmlns:a16="http://schemas.microsoft.com/office/drawing/2014/main" id="{687499B9-2072-1832-1D98-C2CA60B6D566}"/>
              </a:ext>
            </a:extLst>
          </p:cNvPr>
          <p:cNvSpPr txBox="1"/>
          <p:nvPr/>
        </p:nvSpPr>
        <p:spPr>
          <a:xfrm>
            <a:off x="4362279" y="4441727"/>
            <a:ext cx="3630305" cy="677108"/>
          </a:xfrm>
          <a:prstGeom prst="rect">
            <a:avLst/>
          </a:prstGeom>
          <a:noFill/>
        </p:spPr>
        <p:txBody>
          <a:bodyPr wrap="square" rtlCol="0" anchor="ctr">
            <a:spAutoFit/>
          </a:bodyPr>
          <a:lstStyle/>
          <a:p>
            <a:pPr algn="ctr"/>
            <a:r>
              <a:rPr lang="en-US" sz="2000" b="1" dirty="0">
                <a:solidFill>
                  <a:schemeClr val="bg2"/>
                </a:solidFill>
              </a:rPr>
              <a:t>Harm Reduction Tools Provided</a:t>
            </a:r>
          </a:p>
          <a:p>
            <a:pPr algn="ctr"/>
            <a:endParaRPr lang="en-US" dirty="0"/>
          </a:p>
        </p:txBody>
      </p:sp>
      <p:sp>
        <p:nvSpPr>
          <p:cNvPr id="19" name="TextBox 18">
            <a:extLst>
              <a:ext uri="{FF2B5EF4-FFF2-40B4-BE49-F238E27FC236}">
                <a16:creationId xmlns:a16="http://schemas.microsoft.com/office/drawing/2014/main" id="{C8870D95-C2B1-2F61-BC1E-B3CC1F4B7108}"/>
              </a:ext>
            </a:extLst>
          </p:cNvPr>
          <p:cNvSpPr txBox="1"/>
          <p:nvPr/>
        </p:nvSpPr>
        <p:spPr>
          <a:xfrm>
            <a:off x="3990891" y="5217495"/>
            <a:ext cx="4030976" cy="677108"/>
          </a:xfrm>
          <a:prstGeom prst="rect">
            <a:avLst/>
          </a:prstGeom>
          <a:noFill/>
        </p:spPr>
        <p:txBody>
          <a:bodyPr wrap="none" rtlCol="0" anchor="ctr">
            <a:spAutoFit/>
          </a:bodyPr>
          <a:lstStyle/>
          <a:p>
            <a:pPr algn="ctr"/>
            <a:r>
              <a:rPr lang="en-US" sz="2000" b="1" dirty="0">
                <a:solidFill>
                  <a:schemeClr val="bg2"/>
                </a:solidFill>
              </a:rPr>
              <a:t>Harm Reduction Education Provided</a:t>
            </a:r>
          </a:p>
          <a:p>
            <a:pPr algn="ctr"/>
            <a:endParaRPr lang="en-US" dirty="0"/>
          </a:p>
        </p:txBody>
      </p:sp>
      <p:sp>
        <p:nvSpPr>
          <p:cNvPr id="20" name="TextBox 19">
            <a:extLst>
              <a:ext uri="{FF2B5EF4-FFF2-40B4-BE49-F238E27FC236}">
                <a16:creationId xmlns:a16="http://schemas.microsoft.com/office/drawing/2014/main" id="{5781FC28-3B3D-20CF-1BC1-89827A037ED4}"/>
              </a:ext>
            </a:extLst>
          </p:cNvPr>
          <p:cNvSpPr txBox="1"/>
          <p:nvPr/>
        </p:nvSpPr>
        <p:spPr>
          <a:xfrm>
            <a:off x="3025481" y="6106363"/>
            <a:ext cx="5961796" cy="738664"/>
          </a:xfrm>
          <a:prstGeom prst="rect">
            <a:avLst/>
          </a:prstGeom>
          <a:noFill/>
        </p:spPr>
        <p:txBody>
          <a:bodyPr wrap="square" rtlCol="0" anchor="ctr">
            <a:spAutoFit/>
          </a:bodyPr>
          <a:lstStyle/>
          <a:p>
            <a:pPr algn="ctr"/>
            <a:r>
              <a:rPr lang="en-US" sz="2000" b="1" dirty="0">
                <a:solidFill>
                  <a:schemeClr val="bg2"/>
                </a:solidFill>
              </a:rPr>
              <a:t>Add to the repository of </a:t>
            </a:r>
            <a:r>
              <a:rPr lang="en-US" sz="2400" b="1" dirty="0">
                <a:solidFill>
                  <a:schemeClr val="bg2"/>
                </a:solidFill>
              </a:rPr>
              <a:t>+</a:t>
            </a:r>
            <a:r>
              <a:rPr lang="en-US" sz="2000" b="1" dirty="0">
                <a:solidFill>
                  <a:schemeClr val="bg2"/>
                </a:solidFill>
              </a:rPr>
              <a:t> experiences with healthcare</a:t>
            </a:r>
          </a:p>
          <a:p>
            <a:pPr algn="ctr"/>
            <a:endParaRPr lang="en-US" dirty="0"/>
          </a:p>
        </p:txBody>
      </p:sp>
      <p:sp>
        <p:nvSpPr>
          <p:cNvPr id="21" name="TextBox 20">
            <a:extLst>
              <a:ext uri="{FF2B5EF4-FFF2-40B4-BE49-F238E27FC236}">
                <a16:creationId xmlns:a16="http://schemas.microsoft.com/office/drawing/2014/main" id="{6C4F7D74-7703-5042-1531-962E87B96723}"/>
              </a:ext>
            </a:extLst>
          </p:cNvPr>
          <p:cNvSpPr txBox="1"/>
          <p:nvPr/>
        </p:nvSpPr>
        <p:spPr>
          <a:xfrm>
            <a:off x="409433" y="548640"/>
            <a:ext cx="3317545" cy="3046988"/>
          </a:xfrm>
          <a:prstGeom prst="rect">
            <a:avLst/>
          </a:prstGeom>
          <a:noFill/>
        </p:spPr>
        <p:txBody>
          <a:bodyPr wrap="square" rtlCol="0">
            <a:spAutoFit/>
          </a:bodyPr>
          <a:lstStyle/>
          <a:p>
            <a:r>
              <a:rPr lang="en-US" sz="3200" dirty="0"/>
              <a:t>Embrace a menu of successful outcomes of hospitalization for patients with SUDs.</a:t>
            </a:r>
          </a:p>
        </p:txBody>
      </p:sp>
      <p:sp>
        <p:nvSpPr>
          <p:cNvPr id="22" name="TextBox 21">
            <a:extLst>
              <a:ext uri="{FF2B5EF4-FFF2-40B4-BE49-F238E27FC236}">
                <a16:creationId xmlns:a16="http://schemas.microsoft.com/office/drawing/2014/main" id="{911D55EC-EF3D-60E7-30C5-2D5B230487E4}"/>
              </a:ext>
            </a:extLst>
          </p:cNvPr>
          <p:cNvSpPr txBox="1"/>
          <p:nvPr/>
        </p:nvSpPr>
        <p:spPr>
          <a:xfrm>
            <a:off x="5371951" y="1688662"/>
            <a:ext cx="1496814" cy="954107"/>
          </a:xfrm>
          <a:prstGeom prst="rect">
            <a:avLst/>
          </a:prstGeom>
          <a:noFill/>
        </p:spPr>
        <p:txBody>
          <a:bodyPr wrap="square" rtlCol="0">
            <a:spAutoFit/>
          </a:bodyPr>
          <a:lstStyle/>
          <a:p>
            <a:endParaRPr lang="en-US" dirty="0"/>
          </a:p>
          <a:p>
            <a:r>
              <a:rPr lang="en-US" sz="2000" dirty="0"/>
              <a:t>Treatment</a:t>
            </a:r>
          </a:p>
          <a:p>
            <a:endParaRPr lang="en-US" dirty="0"/>
          </a:p>
        </p:txBody>
      </p:sp>
      <p:sp>
        <p:nvSpPr>
          <p:cNvPr id="23" name="Arrow: Right 22">
            <a:extLst>
              <a:ext uri="{FF2B5EF4-FFF2-40B4-BE49-F238E27FC236}">
                <a16:creationId xmlns:a16="http://schemas.microsoft.com/office/drawing/2014/main" id="{8CA699D9-36A7-6B96-A75D-CDF4D4B76F19}"/>
              </a:ext>
            </a:extLst>
          </p:cNvPr>
          <p:cNvSpPr/>
          <p:nvPr/>
        </p:nvSpPr>
        <p:spPr>
          <a:xfrm rot="16200000">
            <a:off x="5863077" y="1631967"/>
            <a:ext cx="286603" cy="2820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89FCDE6B-765E-FAB1-5672-17CFD400C1D6}"/>
              </a:ext>
            </a:extLst>
          </p:cNvPr>
          <p:cNvSpPr/>
          <p:nvPr/>
        </p:nvSpPr>
        <p:spPr>
          <a:xfrm rot="5400000">
            <a:off x="5864441" y="2555234"/>
            <a:ext cx="286603" cy="2820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BA0657E-8A6F-E376-B427-C5469A21901C}"/>
              </a:ext>
            </a:extLst>
          </p:cNvPr>
          <p:cNvSpPr txBox="1"/>
          <p:nvPr/>
        </p:nvSpPr>
        <p:spPr>
          <a:xfrm>
            <a:off x="8732231" y="3518654"/>
            <a:ext cx="3532269" cy="369332"/>
          </a:xfrm>
          <a:prstGeom prst="rect">
            <a:avLst/>
          </a:prstGeom>
          <a:noFill/>
        </p:spPr>
        <p:txBody>
          <a:bodyPr wrap="square" rtlCol="0">
            <a:spAutoFit/>
          </a:bodyPr>
          <a:lstStyle/>
          <a:p>
            <a:r>
              <a:rPr lang="en-US" dirty="0"/>
              <a:t>12 step, peers, case management</a:t>
            </a:r>
          </a:p>
        </p:txBody>
      </p:sp>
      <p:sp>
        <p:nvSpPr>
          <p:cNvPr id="26" name="TextBox 25">
            <a:extLst>
              <a:ext uri="{FF2B5EF4-FFF2-40B4-BE49-F238E27FC236}">
                <a16:creationId xmlns:a16="http://schemas.microsoft.com/office/drawing/2014/main" id="{CF68555D-31E4-FBC7-4888-A62E21EB1EDD}"/>
              </a:ext>
            </a:extLst>
          </p:cNvPr>
          <p:cNvSpPr txBox="1"/>
          <p:nvPr/>
        </p:nvSpPr>
        <p:spPr>
          <a:xfrm>
            <a:off x="9320055" y="4510585"/>
            <a:ext cx="2871943" cy="369332"/>
          </a:xfrm>
          <a:prstGeom prst="rect">
            <a:avLst/>
          </a:prstGeom>
          <a:noFill/>
        </p:spPr>
        <p:txBody>
          <a:bodyPr wrap="square" rtlCol="0">
            <a:spAutoFit/>
          </a:bodyPr>
          <a:lstStyle/>
          <a:p>
            <a:r>
              <a:rPr lang="en-US" dirty="0"/>
              <a:t>Test strips, naloxone</a:t>
            </a:r>
          </a:p>
        </p:txBody>
      </p:sp>
      <p:sp>
        <p:nvSpPr>
          <p:cNvPr id="27" name="TextBox 26">
            <a:extLst>
              <a:ext uri="{FF2B5EF4-FFF2-40B4-BE49-F238E27FC236}">
                <a16:creationId xmlns:a16="http://schemas.microsoft.com/office/drawing/2014/main" id="{A06F66D4-DE6B-AD6E-128A-AFEB1BECBCAF}"/>
              </a:ext>
            </a:extLst>
          </p:cNvPr>
          <p:cNvSpPr txBox="1"/>
          <p:nvPr/>
        </p:nvSpPr>
        <p:spPr>
          <a:xfrm>
            <a:off x="9885528" y="5377218"/>
            <a:ext cx="2286000" cy="369332"/>
          </a:xfrm>
          <a:prstGeom prst="rect">
            <a:avLst/>
          </a:prstGeom>
          <a:noFill/>
        </p:spPr>
        <p:txBody>
          <a:bodyPr wrap="square" rtlCol="0">
            <a:spAutoFit/>
          </a:bodyPr>
          <a:lstStyle/>
          <a:p>
            <a:r>
              <a:rPr lang="en-US" dirty="0"/>
              <a:t>Hygiene, nutrition</a:t>
            </a:r>
          </a:p>
        </p:txBody>
      </p:sp>
      <p:sp>
        <p:nvSpPr>
          <p:cNvPr id="28" name="TextBox 27">
            <a:extLst>
              <a:ext uri="{FF2B5EF4-FFF2-40B4-BE49-F238E27FC236}">
                <a16:creationId xmlns:a16="http://schemas.microsoft.com/office/drawing/2014/main" id="{D3507FAE-4237-6609-7D36-F388385232D2}"/>
              </a:ext>
            </a:extLst>
          </p:cNvPr>
          <p:cNvSpPr txBox="1"/>
          <p:nvPr/>
        </p:nvSpPr>
        <p:spPr>
          <a:xfrm>
            <a:off x="10783096" y="5965790"/>
            <a:ext cx="525664" cy="707886"/>
          </a:xfrm>
          <a:prstGeom prst="rect">
            <a:avLst/>
          </a:prstGeom>
          <a:noFill/>
        </p:spPr>
        <p:txBody>
          <a:bodyPr wrap="square" rtlCol="0">
            <a:spAutoFit/>
          </a:bodyPr>
          <a:lstStyle/>
          <a:p>
            <a:r>
              <a:rPr lang="en-US" sz="4000" dirty="0"/>
              <a:t>+</a:t>
            </a:r>
          </a:p>
        </p:txBody>
      </p:sp>
    </p:spTree>
    <p:extLst>
      <p:ext uri="{BB962C8B-B14F-4D97-AF65-F5344CB8AC3E}">
        <p14:creationId xmlns:p14="http://schemas.microsoft.com/office/powerpoint/2010/main" val="118461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Picture 5" descr="A picture containing text, outdoor, scene, way&#10;&#10;Description automatically generated">
            <a:extLst>
              <a:ext uri="{FF2B5EF4-FFF2-40B4-BE49-F238E27FC236}">
                <a16:creationId xmlns:a16="http://schemas.microsoft.com/office/drawing/2014/main" id="{AAC34E70-AF6A-41E6-A40F-7F272F03E717}"/>
              </a:ext>
            </a:extLst>
          </p:cNvPr>
          <p:cNvPicPr>
            <a:picLocks noChangeAspect="1"/>
          </p:cNvPicPr>
          <p:nvPr/>
        </p:nvPicPr>
        <p:blipFill rotWithShape="1">
          <a:blip r:embed="rId3">
            <a:alphaModFix amt="60000"/>
          </a:blip>
          <a:srcRect t="3434"/>
          <a:stretch/>
        </p:blipFill>
        <p:spPr>
          <a:xfrm>
            <a:off x="0" y="10"/>
            <a:ext cx="12192001" cy="6857990"/>
          </a:xfrm>
          <a:prstGeom prst="rect">
            <a:avLst/>
          </a:prstGeom>
        </p:spPr>
      </p:pic>
      <p:sp>
        <p:nvSpPr>
          <p:cNvPr id="2" name="Title 1">
            <a:extLst>
              <a:ext uri="{FF2B5EF4-FFF2-40B4-BE49-F238E27FC236}">
                <a16:creationId xmlns:a16="http://schemas.microsoft.com/office/drawing/2014/main" id="{3FB7BC8E-5DEB-4D83-92F9-C6C507818419}"/>
              </a:ext>
            </a:extLst>
          </p:cNvPr>
          <p:cNvSpPr>
            <a:spLocks noGrp="1"/>
          </p:cNvSpPr>
          <p:nvPr>
            <p:ph type="title"/>
          </p:nvPr>
        </p:nvSpPr>
        <p:spPr>
          <a:xfrm>
            <a:off x="838199" y="1671570"/>
            <a:ext cx="5155261" cy="4072044"/>
          </a:xfrm>
        </p:spPr>
        <p:txBody>
          <a:bodyPr anchor="t">
            <a:normAutofit/>
          </a:bodyPr>
          <a:lstStyle/>
          <a:p>
            <a:r>
              <a:rPr lang="en-US" b="1" dirty="0">
                <a:solidFill>
                  <a:srgbClr val="FFFFFF"/>
                </a:solidFill>
              </a:rPr>
              <a:t>Use person-first language.</a:t>
            </a:r>
          </a:p>
        </p:txBody>
      </p:sp>
      <p:sp>
        <p:nvSpPr>
          <p:cNvPr id="3" name="Content Placeholder 2">
            <a:extLst>
              <a:ext uri="{FF2B5EF4-FFF2-40B4-BE49-F238E27FC236}">
                <a16:creationId xmlns:a16="http://schemas.microsoft.com/office/drawing/2014/main" id="{862D0E69-FE34-4AF7-B9AE-CCB459CA7ED6}"/>
              </a:ext>
            </a:extLst>
          </p:cNvPr>
          <p:cNvSpPr>
            <a:spLocks noGrp="1"/>
          </p:cNvSpPr>
          <p:nvPr>
            <p:ph idx="1"/>
          </p:nvPr>
        </p:nvSpPr>
        <p:spPr>
          <a:xfrm>
            <a:off x="6182939" y="1548736"/>
            <a:ext cx="6006013" cy="4072043"/>
          </a:xfrm>
        </p:spPr>
        <p:txBody>
          <a:bodyPr>
            <a:normAutofit/>
          </a:bodyPr>
          <a:lstStyle/>
          <a:p>
            <a:r>
              <a:rPr lang="en-US" sz="2000" b="1" dirty="0">
                <a:solidFill>
                  <a:srgbClr val="FFFFFF"/>
                </a:solidFill>
              </a:rPr>
              <a:t>Addict to “person living with addiction”</a:t>
            </a:r>
          </a:p>
          <a:p>
            <a:r>
              <a:rPr lang="en-US" sz="2000" b="1" dirty="0">
                <a:solidFill>
                  <a:srgbClr val="FFFFFF"/>
                </a:solidFill>
              </a:rPr>
              <a:t>Drug abuser to “Joe”</a:t>
            </a:r>
          </a:p>
          <a:p>
            <a:r>
              <a:rPr lang="en-US" sz="2000" b="1" dirty="0">
                <a:solidFill>
                  <a:srgbClr val="FFFFFF"/>
                </a:solidFill>
              </a:rPr>
              <a:t>Alcoholic to “Erika, living with alcohol use disorder”</a:t>
            </a:r>
          </a:p>
          <a:p>
            <a:r>
              <a:rPr lang="en-US" sz="2000" b="1" dirty="0">
                <a:solidFill>
                  <a:srgbClr val="FFFFFF"/>
                </a:solidFill>
              </a:rPr>
              <a:t>Med-seeking to “Todd, a patient who has unmet needs”</a:t>
            </a:r>
          </a:p>
          <a:p>
            <a:r>
              <a:rPr lang="en-US" sz="2000" b="1" dirty="0">
                <a:solidFill>
                  <a:srgbClr val="FFFFFF"/>
                </a:solidFill>
              </a:rPr>
              <a:t>Frequent flier to “Mrs. Smith”</a:t>
            </a:r>
          </a:p>
          <a:p>
            <a:pPr marL="0" indent="0">
              <a:buNone/>
            </a:pPr>
            <a:endParaRPr lang="en-US" sz="2000" dirty="0">
              <a:solidFill>
                <a:srgbClr val="FFFFFF"/>
              </a:solidFill>
            </a:endParaRPr>
          </a:p>
        </p:txBody>
      </p:sp>
      <p:sp>
        <p:nvSpPr>
          <p:cNvPr id="4" name="Slide Number Placeholder 3">
            <a:extLst>
              <a:ext uri="{FF2B5EF4-FFF2-40B4-BE49-F238E27FC236}">
                <a16:creationId xmlns:a16="http://schemas.microsoft.com/office/drawing/2014/main" id="{A0FDE9E0-BD79-495E-8390-966949870BF4}"/>
              </a:ext>
            </a:extLst>
          </p:cNvPr>
          <p:cNvSpPr>
            <a:spLocks noGrp="1"/>
          </p:cNvSpPr>
          <p:nvPr>
            <p:ph type="sldNum" sz="quarter" idx="12"/>
          </p:nvPr>
        </p:nvSpPr>
        <p:spPr>
          <a:xfrm>
            <a:off x="8610600" y="6356350"/>
            <a:ext cx="2743200" cy="365125"/>
          </a:xfrm>
        </p:spPr>
        <p:txBody>
          <a:bodyPr>
            <a:normAutofit/>
          </a:bodyPr>
          <a:lstStyle/>
          <a:p>
            <a:pPr marL="0" marR="0" lvl="0" indent="0" defTabSz="914377" rtl="0" eaLnBrk="1" fontAlgn="auto" latinLnBrk="0" hangingPunct="1">
              <a:spcBef>
                <a:spcPts val="0"/>
              </a:spcBef>
              <a:spcAft>
                <a:spcPts val="600"/>
              </a:spcAft>
              <a:buClrTx/>
              <a:buSzTx/>
              <a:buFontTx/>
              <a:buNone/>
              <a:tabLst/>
              <a:defRPr/>
            </a:pPr>
            <a:fld id="{8A38FAF8-786F-7C4F-9F1B-B820815ED72A}" type="slidenum">
              <a:rPr kumimoji="0" lang="en-US"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defTabSz="914377" rtl="0" eaLnBrk="1" fontAlgn="auto" latinLnBrk="0" hangingPunct="1">
                <a:spcBef>
                  <a:spcPts val="0"/>
                </a:spcBef>
                <a:spcAft>
                  <a:spcPts val="600"/>
                </a:spcAft>
                <a:buClrTx/>
                <a:buSzTx/>
                <a:buFontTx/>
                <a:buNone/>
                <a:tabLst/>
                <a:defRPr/>
              </a:pPr>
              <a:t>18</a:t>
            </a:fld>
            <a:endParaRPr kumimoji="0" lang="en-US"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010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71B61"/>
        </a:solidFill>
        <a:effectLst/>
      </p:bgPr>
    </p:bg>
    <p:spTree>
      <p:nvGrpSpPr>
        <p:cNvPr id="1" name=""/>
        <p:cNvGrpSpPr/>
        <p:nvPr/>
      </p:nvGrpSpPr>
      <p:grpSpPr>
        <a:xfrm>
          <a:off x="0" y="0"/>
          <a:ext cx="0" cy="0"/>
          <a:chOff x="0" y="0"/>
          <a:chExt cx="0" cy="0"/>
        </a:xfrm>
      </p:grpSpPr>
      <p:pic>
        <p:nvPicPr>
          <p:cNvPr id="7" name="Picture 6" descr="Graphical user interface&#10;&#10;Description automatically generated with low confidence">
            <a:extLst>
              <a:ext uri="{FF2B5EF4-FFF2-40B4-BE49-F238E27FC236}">
                <a16:creationId xmlns:a16="http://schemas.microsoft.com/office/drawing/2014/main" id="{3A6649BA-7384-4520-9451-31624689A4F0}"/>
              </a:ext>
            </a:extLst>
          </p:cNvPr>
          <p:cNvPicPr>
            <a:picLocks noChangeAspect="1"/>
          </p:cNvPicPr>
          <p:nvPr/>
        </p:nvPicPr>
        <p:blipFill>
          <a:blip r:embed="rId3"/>
          <a:stretch>
            <a:fillRect/>
          </a:stretch>
        </p:blipFill>
        <p:spPr>
          <a:xfrm>
            <a:off x="1282564" y="0"/>
            <a:ext cx="9626872" cy="6858000"/>
          </a:xfrm>
          <a:prstGeom prst="rect">
            <a:avLst/>
          </a:prstGeom>
        </p:spPr>
      </p:pic>
      <p:sp>
        <p:nvSpPr>
          <p:cNvPr id="4" name="Slide Number Placeholder 3">
            <a:extLst>
              <a:ext uri="{FF2B5EF4-FFF2-40B4-BE49-F238E27FC236}">
                <a16:creationId xmlns:a16="http://schemas.microsoft.com/office/drawing/2014/main" id="{D4BAF88A-78D7-448F-BACA-6F5EE9614387}"/>
              </a:ext>
            </a:extLst>
          </p:cNvPr>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A38FAF8-786F-7C4F-9F1B-B820815ED72A}"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BCA74E9-D2FD-4C02-BA76-FE88181E6604}"/>
              </a:ext>
            </a:extLst>
          </p:cNvPr>
          <p:cNvSpPr txBox="1"/>
          <p:nvPr/>
        </p:nvSpPr>
        <p:spPr>
          <a:xfrm>
            <a:off x="920615" y="2921168"/>
            <a:ext cx="10350772" cy="1015663"/>
          </a:xfrm>
          <a:prstGeom prst="rect">
            <a:avLst/>
          </a:prstGeom>
          <a:solidFill>
            <a:schemeClr val="bg1"/>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0000"/>
                </a:solidFill>
                <a:effectLst/>
                <a:uLnTx/>
                <a:uFillTx/>
                <a:latin typeface="Calibri" panose="020F0502020204030204"/>
                <a:ea typeface="+mn-ea"/>
                <a:cs typeface="+mn-cs"/>
              </a:rPr>
              <a:t>Frequent fliers </a:t>
            </a:r>
            <a:r>
              <a:rPr kumimoji="0" lang="en-US" sz="60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 Familiar faces</a:t>
            </a:r>
            <a:endParaRPr kumimoji="0" lang="en-US" sz="60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94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A482-8A2E-1F8D-5A25-28A73E9E5337}"/>
              </a:ext>
            </a:extLst>
          </p:cNvPr>
          <p:cNvSpPr>
            <a:spLocks noGrp="1"/>
          </p:cNvSpPr>
          <p:nvPr>
            <p:ph type="title"/>
          </p:nvPr>
        </p:nvSpPr>
        <p:spPr/>
        <p:txBody>
          <a:bodyPr/>
          <a:lstStyle/>
          <a:p>
            <a:r>
              <a:rPr lang="en-US" dirty="0"/>
              <a:t>Objectives</a:t>
            </a:r>
          </a:p>
        </p:txBody>
      </p:sp>
      <p:sp>
        <p:nvSpPr>
          <p:cNvPr id="4" name="TextBox 3">
            <a:extLst>
              <a:ext uri="{FF2B5EF4-FFF2-40B4-BE49-F238E27FC236}">
                <a16:creationId xmlns:a16="http://schemas.microsoft.com/office/drawing/2014/main" id="{693F86CE-21F9-5EA9-8B11-4F3CD4336E72}"/>
              </a:ext>
            </a:extLst>
          </p:cNvPr>
          <p:cNvSpPr txBox="1"/>
          <p:nvPr/>
        </p:nvSpPr>
        <p:spPr>
          <a:xfrm>
            <a:off x="838200" y="1937981"/>
            <a:ext cx="10939818" cy="3754874"/>
          </a:xfrm>
          <a:prstGeom prst="rect">
            <a:avLst/>
          </a:prstGeom>
          <a:noFill/>
        </p:spPr>
        <p:txBody>
          <a:bodyPr wrap="square" rtlCol="0">
            <a:spAutoFit/>
          </a:bodyPr>
          <a:lstStyle/>
          <a:p>
            <a:pPr algn="l">
              <a:lnSpc>
                <a:spcPct val="200000"/>
              </a:lnSpc>
              <a:buFont typeface="Arial" panose="020B0604020202020204" pitchFamily="34" charset="0"/>
              <a:buChar char="•"/>
            </a:pPr>
            <a:r>
              <a:rPr lang="en-US" sz="2200" b="0" i="0" dirty="0">
                <a:solidFill>
                  <a:srgbClr val="2F2F2F"/>
                </a:solidFill>
                <a:effectLst/>
              </a:rPr>
              <a:t>Identify common ethical issues in the treatment of patients with Substance Use Disorder (SUD).</a:t>
            </a:r>
          </a:p>
          <a:p>
            <a:pPr algn="l">
              <a:lnSpc>
                <a:spcPct val="200000"/>
              </a:lnSpc>
              <a:buFont typeface="Arial" panose="020B0604020202020204" pitchFamily="34" charset="0"/>
              <a:buChar char="•"/>
            </a:pPr>
            <a:r>
              <a:rPr lang="en-US" sz="2200" b="0" i="0" dirty="0">
                <a:solidFill>
                  <a:srgbClr val="2F2F2F"/>
                </a:solidFill>
                <a:effectLst/>
              </a:rPr>
              <a:t>Identify the role stigma plays in treatment of SUD and disabilities.</a:t>
            </a:r>
          </a:p>
          <a:p>
            <a:pPr algn="l">
              <a:lnSpc>
                <a:spcPct val="200000"/>
              </a:lnSpc>
              <a:buFont typeface="Arial" panose="020B0604020202020204" pitchFamily="34" charset="0"/>
              <a:buChar char="•"/>
            </a:pPr>
            <a:r>
              <a:rPr lang="en-US" sz="2200" b="0" i="0" dirty="0">
                <a:solidFill>
                  <a:srgbClr val="2F2F2F"/>
                </a:solidFill>
                <a:effectLst/>
              </a:rPr>
              <a:t>Adapt three clinical behaviors or approaches to improve ethical treatment of patients with SUD.</a:t>
            </a:r>
          </a:p>
          <a:p>
            <a:endParaRPr lang="en-US" dirty="0"/>
          </a:p>
        </p:txBody>
      </p:sp>
    </p:spTree>
    <p:extLst>
      <p:ext uri="{BB962C8B-B14F-4D97-AF65-F5344CB8AC3E}">
        <p14:creationId xmlns:p14="http://schemas.microsoft.com/office/powerpoint/2010/main" val="437965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lhouette of two hands reaching for each other&#10;&#10;Description automatically generated">
            <a:extLst>
              <a:ext uri="{FF2B5EF4-FFF2-40B4-BE49-F238E27FC236}">
                <a16:creationId xmlns:a16="http://schemas.microsoft.com/office/drawing/2014/main" id="{2280BAA0-C37E-032D-0A7D-411A685ADA48}"/>
              </a:ext>
            </a:extLst>
          </p:cNvPr>
          <p:cNvPicPr>
            <a:picLocks noChangeAspect="1"/>
          </p:cNvPicPr>
          <p:nvPr/>
        </p:nvPicPr>
        <p:blipFill rotWithShape="1">
          <a:blip r:embed="rId3"/>
          <a:srcRect r="5882"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07F001-BBD5-3254-B8ED-41CD0C0D2AFB}"/>
              </a:ext>
            </a:extLst>
          </p:cNvPr>
          <p:cNvSpPr>
            <a:spLocks noGrp="1"/>
          </p:cNvSpPr>
          <p:nvPr>
            <p:ph type="title"/>
          </p:nvPr>
        </p:nvSpPr>
        <p:spPr>
          <a:xfrm>
            <a:off x="7531610" y="365125"/>
            <a:ext cx="4660390" cy="1899912"/>
          </a:xfrm>
        </p:spPr>
        <p:txBody>
          <a:bodyPr>
            <a:normAutofit/>
          </a:bodyPr>
          <a:lstStyle/>
          <a:p>
            <a:r>
              <a:rPr lang="en-US" sz="4000" dirty="0"/>
              <a:t>2. Improve our connections.</a:t>
            </a:r>
          </a:p>
        </p:txBody>
      </p:sp>
      <p:sp>
        <p:nvSpPr>
          <p:cNvPr id="3" name="Content Placeholder 2">
            <a:extLst>
              <a:ext uri="{FF2B5EF4-FFF2-40B4-BE49-F238E27FC236}">
                <a16:creationId xmlns:a16="http://schemas.microsoft.com/office/drawing/2014/main" id="{CCE650A0-0A41-F78A-AA07-9833EF5ACA6B}"/>
              </a:ext>
            </a:extLst>
          </p:cNvPr>
          <p:cNvSpPr>
            <a:spLocks noGrp="1"/>
          </p:cNvSpPr>
          <p:nvPr>
            <p:ph idx="1"/>
          </p:nvPr>
        </p:nvSpPr>
        <p:spPr>
          <a:xfrm>
            <a:off x="7531610" y="2434201"/>
            <a:ext cx="3822189" cy="3742762"/>
          </a:xfrm>
        </p:spPr>
        <p:txBody>
          <a:bodyPr>
            <a:normAutofit/>
          </a:bodyPr>
          <a:lstStyle/>
          <a:p>
            <a:pPr>
              <a:lnSpc>
                <a:spcPct val="200000"/>
              </a:lnSpc>
            </a:pPr>
            <a:r>
              <a:rPr lang="en-US" sz="2400" dirty="0"/>
              <a:t>Clinical curiosity</a:t>
            </a:r>
          </a:p>
          <a:p>
            <a:pPr>
              <a:lnSpc>
                <a:spcPct val="200000"/>
              </a:lnSpc>
            </a:pPr>
            <a:r>
              <a:rPr lang="en-US" sz="2400" dirty="0"/>
              <a:t>Humility</a:t>
            </a:r>
          </a:p>
          <a:p>
            <a:pPr>
              <a:lnSpc>
                <a:spcPct val="200000"/>
              </a:lnSpc>
            </a:pPr>
            <a:r>
              <a:rPr lang="en-US" sz="2400" dirty="0"/>
              <a:t>Affinity bias</a:t>
            </a:r>
          </a:p>
          <a:p>
            <a:pPr marL="0" indent="0">
              <a:buNone/>
            </a:pPr>
            <a:endParaRPr lang="en-US" sz="2000" dirty="0"/>
          </a:p>
        </p:txBody>
      </p:sp>
      <p:sp>
        <p:nvSpPr>
          <p:cNvPr id="6" name="TextBox 5">
            <a:extLst>
              <a:ext uri="{FF2B5EF4-FFF2-40B4-BE49-F238E27FC236}">
                <a16:creationId xmlns:a16="http://schemas.microsoft.com/office/drawing/2014/main" id="{19740F2E-53CA-E369-1EDD-ADA494E498CB}"/>
              </a:ext>
            </a:extLst>
          </p:cNvPr>
          <p:cNvSpPr txBox="1"/>
          <p:nvPr/>
        </p:nvSpPr>
        <p:spPr>
          <a:xfrm>
            <a:off x="7833815" y="5745707"/>
            <a:ext cx="1351128" cy="369332"/>
          </a:xfrm>
          <a:prstGeom prst="rect">
            <a:avLst/>
          </a:prstGeom>
          <a:noFill/>
        </p:spPr>
        <p:txBody>
          <a:bodyPr wrap="square" rtlCol="0">
            <a:spAutoFit/>
          </a:bodyPr>
          <a:lstStyle/>
          <a:p>
            <a:r>
              <a:rPr lang="en-US" dirty="0"/>
              <a:t>(Hari, 2015)</a:t>
            </a:r>
          </a:p>
        </p:txBody>
      </p:sp>
    </p:spTree>
    <p:extLst>
      <p:ext uri="{BB962C8B-B14F-4D97-AF65-F5344CB8AC3E}">
        <p14:creationId xmlns:p14="http://schemas.microsoft.com/office/powerpoint/2010/main" val="153295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F363-1A03-7043-FBAB-90BB79EA49E6}"/>
              </a:ext>
            </a:extLst>
          </p:cNvPr>
          <p:cNvSpPr>
            <a:spLocks noGrp="1"/>
          </p:cNvSpPr>
          <p:nvPr>
            <p:ph type="title"/>
          </p:nvPr>
        </p:nvSpPr>
        <p:spPr/>
        <p:txBody>
          <a:bodyPr/>
          <a:lstStyle/>
          <a:p>
            <a:r>
              <a:rPr lang="en-US" dirty="0"/>
              <a:t>3. Advocate for services.</a:t>
            </a:r>
          </a:p>
        </p:txBody>
      </p:sp>
      <p:sp>
        <p:nvSpPr>
          <p:cNvPr id="3" name="Content Placeholder 2">
            <a:extLst>
              <a:ext uri="{FF2B5EF4-FFF2-40B4-BE49-F238E27FC236}">
                <a16:creationId xmlns:a16="http://schemas.microsoft.com/office/drawing/2014/main" id="{C7A7B357-A845-180C-6C88-D423B164CA8A}"/>
              </a:ext>
            </a:extLst>
          </p:cNvPr>
          <p:cNvSpPr>
            <a:spLocks noGrp="1"/>
          </p:cNvSpPr>
          <p:nvPr>
            <p:ph idx="1"/>
          </p:nvPr>
        </p:nvSpPr>
        <p:spPr/>
        <p:txBody>
          <a:bodyPr/>
          <a:lstStyle/>
          <a:p>
            <a:pPr marL="0" indent="0">
              <a:buNone/>
            </a:pPr>
            <a:r>
              <a:rPr lang="en-US" dirty="0"/>
              <a:t>Inpatient Hospital </a:t>
            </a:r>
          </a:p>
          <a:p>
            <a:r>
              <a:rPr lang="en-US" dirty="0"/>
              <a:t>Consults</a:t>
            </a:r>
          </a:p>
          <a:p>
            <a:pPr lvl="1"/>
            <a:r>
              <a:rPr lang="en-US" dirty="0"/>
              <a:t>Specialized consult teams decrease stigma and offer evidence-based treatment.</a:t>
            </a:r>
          </a:p>
          <a:p>
            <a:pPr lvl="1"/>
            <a:r>
              <a:rPr lang="en-US" dirty="0"/>
              <a:t>Increases trust in hospitals and physicians. </a:t>
            </a:r>
          </a:p>
          <a:p>
            <a:r>
              <a:rPr lang="en-US" dirty="0"/>
              <a:t>Peer Navigators</a:t>
            </a:r>
          </a:p>
          <a:p>
            <a:endParaRPr lang="en-US" dirty="0"/>
          </a:p>
          <a:p>
            <a:pPr marL="0" indent="0">
              <a:buNone/>
            </a:pPr>
            <a:r>
              <a:rPr lang="en-US" dirty="0"/>
              <a:t>In the community</a:t>
            </a:r>
          </a:p>
          <a:p>
            <a:pPr lvl="1"/>
            <a:r>
              <a:rPr lang="en-US" dirty="0"/>
              <a:t>Possess a basic knowledge of low threshold services available to patients.</a:t>
            </a:r>
          </a:p>
        </p:txBody>
      </p:sp>
      <p:sp>
        <p:nvSpPr>
          <p:cNvPr id="4" name="TextBox 3">
            <a:extLst>
              <a:ext uri="{FF2B5EF4-FFF2-40B4-BE49-F238E27FC236}">
                <a16:creationId xmlns:a16="http://schemas.microsoft.com/office/drawing/2014/main" id="{BF8331FF-E852-2632-776E-2808F49047A7}"/>
              </a:ext>
            </a:extLst>
          </p:cNvPr>
          <p:cNvSpPr txBox="1"/>
          <p:nvPr/>
        </p:nvSpPr>
        <p:spPr>
          <a:xfrm>
            <a:off x="436728" y="5788191"/>
            <a:ext cx="2320120" cy="369332"/>
          </a:xfrm>
          <a:prstGeom prst="rect">
            <a:avLst/>
          </a:prstGeom>
          <a:noFill/>
        </p:spPr>
        <p:txBody>
          <a:bodyPr wrap="square" rtlCol="0">
            <a:spAutoFit/>
          </a:bodyPr>
          <a:lstStyle/>
          <a:p>
            <a:r>
              <a:rPr lang="en-US" dirty="0"/>
              <a:t>(Englander, 2022)</a:t>
            </a:r>
          </a:p>
        </p:txBody>
      </p:sp>
    </p:spTree>
    <p:extLst>
      <p:ext uri="{BB962C8B-B14F-4D97-AF65-F5344CB8AC3E}">
        <p14:creationId xmlns:p14="http://schemas.microsoft.com/office/powerpoint/2010/main" val="1291696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6161-DFDC-F7BC-6792-B31B37ADEC0E}"/>
              </a:ext>
            </a:extLst>
          </p:cNvPr>
          <p:cNvSpPr>
            <a:spLocks noGrp="1"/>
          </p:cNvSpPr>
          <p:nvPr>
            <p:ph type="title"/>
          </p:nvPr>
        </p:nvSpPr>
        <p:spPr>
          <a:xfrm>
            <a:off x="8079978" y="741391"/>
            <a:ext cx="3369234" cy="1616203"/>
          </a:xfrm>
        </p:spPr>
        <p:txBody>
          <a:bodyPr anchor="b">
            <a:normAutofit/>
          </a:bodyPr>
          <a:lstStyle/>
          <a:p>
            <a:pPr algn="ctr"/>
            <a:r>
              <a:rPr lang="en-US" sz="3200" dirty="0"/>
              <a:t>Concluding Thoughts</a:t>
            </a:r>
          </a:p>
        </p:txBody>
      </p:sp>
      <p:pic>
        <p:nvPicPr>
          <p:cNvPr id="5" name="Content Placeholder 4" descr="A group of hands forming a heart&#10;&#10;Description automatically generated">
            <a:extLst>
              <a:ext uri="{FF2B5EF4-FFF2-40B4-BE49-F238E27FC236}">
                <a16:creationId xmlns:a16="http://schemas.microsoft.com/office/drawing/2014/main" id="{E98F2436-E2A3-D461-90D6-E70CC35A080D}"/>
              </a:ext>
            </a:extLst>
          </p:cNvPr>
          <p:cNvPicPr>
            <a:picLocks noChangeAspect="1"/>
          </p:cNvPicPr>
          <p:nvPr/>
        </p:nvPicPr>
        <p:blipFill rotWithShape="1">
          <a:blip r:embed="rId3"/>
          <a:srcRect l="2322" r="49724"/>
          <a:stretch/>
        </p:blipFill>
        <p:spPr>
          <a:xfrm>
            <a:off x="20" y="10"/>
            <a:ext cx="7390243" cy="6857990"/>
          </a:xfrm>
          <a:prstGeom prst="rect">
            <a:avLst/>
          </a:prstGeom>
        </p:spPr>
      </p:pic>
      <p:sp>
        <p:nvSpPr>
          <p:cNvPr id="12" name="Rectangle 11">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Content Placeholder 8">
            <a:extLst>
              <a:ext uri="{FF2B5EF4-FFF2-40B4-BE49-F238E27FC236}">
                <a16:creationId xmlns:a16="http://schemas.microsoft.com/office/drawing/2014/main" id="{F7A6D959-FE9A-21BE-18B3-9ADA4BA8AF9C}"/>
              </a:ext>
            </a:extLst>
          </p:cNvPr>
          <p:cNvSpPr>
            <a:spLocks noGrp="1"/>
          </p:cNvSpPr>
          <p:nvPr>
            <p:ph idx="1"/>
          </p:nvPr>
        </p:nvSpPr>
        <p:spPr>
          <a:xfrm>
            <a:off x="8079978" y="2533475"/>
            <a:ext cx="3771920" cy="3799086"/>
          </a:xfrm>
        </p:spPr>
        <p:txBody>
          <a:bodyPr anchor="t">
            <a:normAutofit/>
          </a:bodyPr>
          <a:lstStyle/>
          <a:p>
            <a:pPr>
              <a:lnSpc>
                <a:spcPct val="210000"/>
              </a:lnSpc>
            </a:pPr>
            <a:r>
              <a:rPr lang="en-US" sz="2000" dirty="0"/>
              <a:t>Don’t judge a book by it’s cover. </a:t>
            </a:r>
          </a:p>
          <a:p>
            <a:pPr>
              <a:lnSpc>
                <a:spcPct val="210000"/>
              </a:lnSpc>
            </a:pPr>
            <a:r>
              <a:rPr lang="en-US" sz="2000" dirty="0"/>
              <a:t>Be humble. </a:t>
            </a:r>
          </a:p>
          <a:p>
            <a:pPr>
              <a:lnSpc>
                <a:spcPct val="210000"/>
              </a:lnSpc>
            </a:pPr>
            <a:r>
              <a:rPr lang="en-US" sz="2000" dirty="0"/>
              <a:t>Aim to change. </a:t>
            </a:r>
          </a:p>
          <a:p>
            <a:pPr>
              <a:lnSpc>
                <a:spcPct val="210000"/>
              </a:lnSpc>
            </a:pPr>
            <a:r>
              <a:rPr lang="en-US" sz="2000" dirty="0"/>
              <a:t>Get to know other’s stories.</a:t>
            </a:r>
          </a:p>
        </p:txBody>
      </p:sp>
    </p:spTree>
    <p:extLst>
      <p:ext uri="{BB962C8B-B14F-4D97-AF65-F5344CB8AC3E}">
        <p14:creationId xmlns:p14="http://schemas.microsoft.com/office/powerpoint/2010/main" val="1759278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8" name="Rectangle 3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8E5625C-15AB-56CE-736B-4DAA9ECE6495}"/>
              </a:ext>
            </a:extLst>
          </p:cNvPr>
          <p:cNvSpPr txBox="1"/>
          <p:nvPr/>
        </p:nvSpPr>
        <p:spPr>
          <a:xfrm>
            <a:off x="761802" y="2743200"/>
            <a:ext cx="4646905" cy="3613149"/>
          </a:xfrm>
          <a:prstGeom prst="rect">
            <a:avLst/>
          </a:prstGeom>
        </p:spPr>
        <p:txBody>
          <a:bodyPr vert="horz" lIns="91440" tIns="45720" rIns="91440" bIns="45720" rtlCol="0" anchor="ctr">
            <a:normAutofit/>
          </a:bodyPr>
          <a:lstStyle/>
          <a:p>
            <a:pPr>
              <a:lnSpc>
                <a:spcPct val="90000"/>
              </a:lnSpc>
              <a:spcAft>
                <a:spcPts val="600"/>
              </a:spcAft>
            </a:pPr>
            <a:r>
              <a:rPr lang="en-US" sz="2800" dirty="0"/>
              <a:t>My family’s story</a:t>
            </a:r>
          </a:p>
        </p:txBody>
      </p:sp>
      <p:pic>
        <p:nvPicPr>
          <p:cNvPr id="4" name="Picture 3" descr="A person in a wheelchair next to a statue of a person&#10;&#10;Description automatically generated">
            <a:extLst>
              <a:ext uri="{FF2B5EF4-FFF2-40B4-BE49-F238E27FC236}">
                <a16:creationId xmlns:a16="http://schemas.microsoft.com/office/drawing/2014/main" id="{C8CC076F-91C2-316E-5C88-FD32EF855CA3}"/>
              </a:ext>
            </a:extLst>
          </p:cNvPr>
          <p:cNvPicPr>
            <a:picLocks noChangeAspect="1"/>
          </p:cNvPicPr>
          <p:nvPr/>
        </p:nvPicPr>
        <p:blipFill rotWithShape="1">
          <a:blip r:embed="rId3"/>
          <a:srcRect l="12286" r="14521"/>
          <a:stretch/>
        </p:blipFill>
        <p:spPr>
          <a:xfrm>
            <a:off x="6096000" y="1"/>
            <a:ext cx="6102825" cy="6858000"/>
          </a:xfrm>
          <a:prstGeom prst="rect">
            <a:avLst/>
          </a:prstGeom>
        </p:spPr>
      </p:pic>
    </p:spTree>
    <p:extLst>
      <p:ext uri="{BB962C8B-B14F-4D97-AF65-F5344CB8AC3E}">
        <p14:creationId xmlns:p14="http://schemas.microsoft.com/office/powerpoint/2010/main" val="311845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F6AF-E533-00E1-590B-12BEDEECB02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1C47F9D-9F35-6312-2F35-E8167A2A8E49}"/>
              </a:ext>
            </a:extLst>
          </p:cNvPr>
          <p:cNvSpPr>
            <a:spLocks noGrp="1"/>
          </p:cNvSpPr>
          <p:nvPr>
            <p:ph idx="1"/>
          </p:nvPr>
        </p:nvSpPr>
        <p:spPr/>
        <p:txBody>
          <a:bodyPr>
            <a:normAutofit fontScale="47500" lnSpcReduction="20000"/>
          </a:bodyPr>
          <a:lstStyle/>
          <a:p>
            <a:pPr marL="0" indent="0">
              <a:buNone/>
            </a:pPr>
            <a:r>
              <a:rPr lang="en-US" b="0" i="0" dirty="0">
                <a:solidFill>
                  <a:srgbClr val="222222"/>
                </a:solidFill>
                <a:effectLst/>
                <a:latin typeface="Arial" panose="020B0604020202020204" pitchFamily="34" charset="0"/>
              </a:rPr>
              <a:t>American Nurses Association (2015). American Nurses Association Code of ethics for nurses with interpretive statements. Silver Spring, MD</a:t>
            </a:r>
          </a:p>
          <a:p>
            <a:pPr marL="0" indent="0">
              <a:buNone/>
            </a:pPr>
            <a:r>
              <a:rPr lang="en-US" b="0" i="0" dirty="0">
                <a:solidFill>
                  <a:srgbClr val="222222"/>
                </a:solidFill>
                <a:effectLst/>
                <a:latin typeface="Arial" panose="020B0604020202020204" pitchFamily="34" charset="0"/>
              </a:rPr>
              <a:t>Englander, H., Jones, A., Krawczyk, N., Patten, A., Roberts, T., </a:t>
            </a:r>
            <a:r>
              <a:rPr lang="en-US" b="0" i="0" dirty="0" err="1">
                <a:solidFill>
                  <a:srgbClr val="222222"/>
                </a:solidFill>
                <a:effectLst/>
                <a:latin typeface="Arial" panose="020B0604020202020204" pitchFamily="34" charset="0"/>
              </a:rPr>
              <a:t>Korthuis</a:t>
            </a:r>
            <a:r>
              <a:rPr lang="en-US" b="0" i="0" dirty="0">
                <a:solidFill>
                  <a:srgbClr val="222222"/>
                </a:solidFill>
                <a:effectLst/>
                <a:latin typeface="Arial" panose="020B0604020202020204" pitchFamily="34" charset="0"/>
              </a:rPr>
              <a:t>, P. T., &amp; McNeely, J. (2022). A taxonomy of hospital-based addiction care models: a scoping review and key informant interviews. </a:t>
            </a:r>
            <a:r>
              <a:rPr lang="en-US" b="0" i="1" dirty="0">
                <a:solidFill>
                  <a:srgbClr val="222222"/>
                </a:solidFill>
                <a:effectLst/>
                <a:latin typeface="Arial" panose="020B0604020202020204" pitchFamily="34" charset="0"/>
              </a:rPr>
              <a:t>Journal of general internal medicine</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37</a:t>
            </a:r>
            <a:r>
              <a:rPr lang="en-US" b="0" i="0" dirty="0">
                <a:solidFill>
                  <a:srgbClr val="222222"/>
                </a:solidFill>
                <a:effectLst/>
                <a:latin typeface="Arial" panose="020B0604020202020204" pitchFamily="34" charset="0"/>
              </a:rPr>
              <a:t>(11), 2821-2833.</a:t>
            </a:r>
          </a:p>
          <a:p>
            <a:pPr marL="0" indent="0">
              <a:buNone/>
            </a:pPr>
            <a:r>
              <a:rPr lang="en-US" b="0" i="0" dirty="0">
                <a:solidFill>
                  <a:srgbClr val="222222"/>
                </a:solidFill>
                <a:effectLst/>
                <a:latin typeface="Arial" panose="020B0604020202020204" pitchFamily="34" charset="0"/>
              </a:rPr>
              <a:t>Hari, J. (2015). </a:t>
            </a:r>
            <a:r>
              <a:rPr lang="en-US" b="0" i="1" dirty="0">
                <a:solidFill>
                  <a:srgbClr val="222222"/>
                </a:solidFill>
                <a:effectLst/>
                <a:latin typeface="Arial" panose="020B0604020202020204" pitchFamily="34" charset="0"/>
              </a:rPr>
              <a:t>Chasing the scream: The first and last days of the war on drugs</a:t>
            </a:r>
            <a:r>
              <a:rPr lang="en-US" b="0" i="0" dirty="0">
                <a:solidFill>
                  <a:srgbClr val="222222"/>
                </a:solidFill>
                <a:effectLst/>
                <a:latin typeface="Arial" panose="020B0604020202020204" pitchFamily="34" charset="0"/>
              </a:rPr>
              <a:t>. Bloomsbury Publishing USA.</a:t>
            </a:r>
          </a:p>
          <a:p>
            <a:pPr marL="0" indent="0">
              <a:buNone/>
            </a:pPr>
            <a:r>
              <a:rPr lang="en-US" b="0" i="0" dirty="0">
                <a:solidFill>
                  <a:srgbClr val="222222"/>
                </a:solidFill>
                <a:effectLst/>
                <a:latin typeface="Arial" panose="020B0604020202020204" pitchFamily="34" charset="0"/>
              </a:rPr>
              <a:t>Hoover, K., Lockhart, S., Callister, C., </a:t>
            </a:r>
            <a:r>
              <a:rPr lang="en-US" b="0" i="0" dirty="0" err="1">
                <a:solidFill>
                  <a:srgbClr val="222222"/>
                </a:solidFill>
                <a:effectLst/>
                <a:latin typeface="Arial" panose="020B0604020202020204" pitchFamily="34" charset="0"/>
              </a:rPr>
              <a:t>Holtrop</a:t>
            </a:r>
            <a:r>
              <a:rPr lang="en-US" b="0" i="0" dirty="0">
                <a:solidFill>
                  <a:srgbClr val="222222"/>
                </a:solidFill>
                <a:effectLst/>
                <a:latin typeface="Arial" panose="020B0604020202020204" pitchFamily="34" charset="0"/>
              </a:rPr>
              <a:t>, J. S., &amp; Calcaterra, S. L. (2022). Experiences of stigma in hospitals with addiction consultation services: A qualitative analysis of patients' and hospital-based providers' perspectives. </a:t>
            </a:r>
            <a:r>
              <a:rPr lang="en-US" b="0" i="1" dirty="0">
                <a:solidFill>
                  <a:srgbClr val="222222"/>
                </a:solidFill>
                <a:effectLst/>
                <a:latin typeface="Arial" panose="020B0604020202020204" pitchFamily="34" charset="0"/>
              </a:rPr>
              <a:t>Journal of substance abuse treatment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138</a:t>
            </a:r>
            <a:r>
              <a:rPr lang="en-US" b="0" i="0" dirty="0">
                <a:solidFill>
                  <a:srgbClr val="222222"/>
                </a:solidFill>
                <a:effectLst/>
                <a:latin typeface="Arial" panose="020B0604020202020204" pitchFamily="34" charset="0"/>
              </a:rPr>
              <a:t>, 108708.</a:t>
            </a:r>
          </a:p>
          <a:p>
            <a:pPr marL="0" indent="0">
              <a:buNone/>
            </a:pPr>
            <a:r>
              <a:rPr lang="en-US" b="0" i="0" dirty="0" err="1">
                <a:solidFill>
                  <a:srgbClr val="222222"/>
                </a:solidFill>
                <a:effectLst/>
                <a:latin typeface="Arial" panose="020B0604020202020204" pitchFamily="34" charset="0"/>
              </a:rPr>
              <a:t>Hyshka</a:t>
            </a:r>
            <a:r>
              <a:rPr lang="en-US" b="0" i="0" dirty="0">
                <a:solidFill>
                  <a:srgbClr val="222222"/>
                </a:solidFill>
                <a:effectLst/>
                <a:latin typeface="Arial" panose="020B0604020202020204" pitchFamily="34" charset="0"/>
              </a:rPr>
              <a:t>, E., Morris, H., Anderson-Baron, J., Nixon, L., Dong, K., &amp; </a:t>
            </a:r>
            <a:r>
              <a:rPr lang="en-US" b="0" i="0" dirty="0" err="1">
                <a:solidFill>
                  <a:srgbClr val="222222"/>
                </a:solidFill>
                <a:effectLst/>
                <a:latin typeface="Arial" panose="020B0604020202020204" pitchFamily="34" charset="0"/>
              </a:rPr>
              <a:t>Salvalaggio</a:t>
            </a:r>
            <a:r>
              <a:rPr lang="en-US" b="0" i="0" dirty="0">
                <a:solidFill>
                  <a:srgbClr val="222222"/>
                </a:solidFill>
                <a:effectLst/>
                <a:latin typeface="Arial" panose="020B0604020202020204" pitchFamily="34" charset="0"/>
              </a:rPr>
              <a:t>, G. (2019). Patient perspectives on a harm reduction-oriented addiction medicine consultation team implemented in a large acute care hospital. </a:t>
            </a:r>
            <a:r>
              <a:rPr lang="en-US" b="0" i="1" dirty="0">
                <a:solidFill>
                  <a:srgbClr val="222222"/>
                </a:solidFill>
                <a:effectLst/>
                <a:latin typeface="Arial" panose="020B0604020202020204" pitchFamily="34" charset="0"/>
              </a:rPr>
              <a:t>Drug and Alcohol Dependence</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204</a:t>
            </a:r>
            <a:r>
              <a:rPr lang="en-US" b="0" i="0" dirty="0">
                <a:solidFill>
                  <a:srgbClr val="222222"/>
                </a:solidFill>
                <a:effectLst/>
                <a:latin typeface="Arial" panose="020B0604020202020204" pitchFamily="34" charset="0"/>
              </a:rPr>
              <a:t>, 107523.</a:t>
            </a:r>
          </a:p>
          <a:p>
            <a:pPr marL="0" indent="0">
              <a:buNone/>
            </a:pPr>
            <a:r>
              <a:rPr lang="en-US" b="0" i="0" dirty="0" err="1">
                <a:solidFill>
                  <a:srgbClr val="222222"/>
                </a:solidFill>
                <a:effectLst/>
                <a:latin typeface="Arial" panose="020B0604020202020204" pitchFamily="34" charset="0"/>
              </a:rPr>
              <a:t>Janz</a:t>
            </a:r>
            <a:r>
              <a:rPr lang="en-US" b="0" i="0" dirty="0">
                <a:solidFill>
                  <a:srgbClr val="222222"/>
                </a:solidFill>
                <a:effectLst/>
                <a:latin typeface="Arial" panose="020B0604020202020204" pitchFamily="34" charset="0"/>
              </a:rPr>
              <a:t>, H. L. (2019). Ableism: the undiagnosed malady afflicting medicine. </a:t>
            </a:r>
            <a:r>
              <a:rPr lang="en-US" b="0" i="1" dirty="0" err="1">
                <a:solidFill>
                  <a:srgbClr val="222222"/>
                </a:solidFill>
                <a:effectLst/>
                <a:latin typeface="Arial" panose="020B0604020202020204" pitchFamily="34" charset="0"/>
              </a:rPr>
              <a:t>Cmaj</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191</a:t>
            </a:r>
            <a:r>
              <a:rPr lang="en-US" b="0" i="0" dirty="0">
                <a:solidFill>
                  <a:srgbClr val="222222"/>
                </a:solidFill>
                <a:effectLst/>
                <a:latin typeface="Arial" panose="020B0604020202020204" pitchFamily="34" charset="0"/>
              </a:rPr>
              <a:t>(17), E478-E479.</a:t>
            </a:r>
          </a:p>
          <a:p>
            <a:pPr marL="0" indent="0">
              <a:buNone/>
            </a:pPr>
            <a:r>
              <a:rPr lang="en-US" b="0" i="0" dirty="0">
                <a:solidFill>
                  <a:srgbClr val="222222"/>
                </a:solidFill>
                <a:effectLst/>
                <a:latin typeface="Arial" panose="020B0604020202020204" pitchFamily="34" charset="0"/>
              </a:rPr>
              <a:t>Mitchell, R. J., Ryder, T., </a:t>
            </a:r>
            <a:r>
              <a:rPr lang="en-US" b="0" i="0" dirty="0" err="1">
                <a:solidFill>
                  <a:srgbClr val="222222"/>
                </a:solidFill>
                <a:effectLst/>
                <a:latin typeface="Arial" panose="020B0604020202020204" pitchFamily="34" charset="0"/>
              </a:rPr>
              <a:t>Matar</a:t>
            </a:r>
            <a:r>
              <a:rPr lang="en-US" b="0" i="0" dirty="0">
                <a:solidFill>
                  <a:srgbClr val="222222"/>
                </a:solidFill>
                <a:effectLst/>
                <a:latin typeface="Arial" panose="020B0604020202020204" pitchFamily="34" charset="0"/>
              </a:rPr>
              <a:t>, K., </a:t>
            </a:r>
            <a:r>
              <a:rPr lang="en-US" b="0" i="0" dirty="0" err="1">
                <a:solidFill>
                  <a:srgbClr val="222222"/>
                </a:solidFill>
                <a:effectLst/>
                <a:latin typeface="Arial" panose="020B0604020202020204" pitchFamily="34" charset="0"/>
              </a:rPr>
              <a:t>Lystad</a:t>
            </a:r>
            <a:r>
              <a:rPr lang="en-US" b="0" i="0" dirty="0">
                <a:solidFill>
                  <a:srgbClr val="222222"/>
                </a:solidFill>
                <a:effectLst/>
                <a:latin typeface="Arial" panose="020B0604020202020204" pitchFamily="34" charset="0"/>
              </a:rPr>
              <a:t>, R. P., Clay‐Williams, R., &amp; Braithwaite, J. (2022). An overview of systematic reviews to determine the impact of socio‐environmental factors on health outcomes of people with disabilities. </a:t>
            </a:r>
            <a:r>
              <a:rPr lang="en-US" b="0" i="1" dirty="0">
                <a:solidFill>
                  <a:srgbClr val="222222"/>
                </a:solidFill>
                <a:effectLst/>
                <a:latin typeface="Arial" panose="020B0604020202020204" pitchFamily="34" charset="0"/>
              </a:rPr>
              <a:t>Health &amp; social care in the community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30</a:t>
            </a:r>
            <a:r>
              <a:rPr lang="en-US" b="0" i="0" dirty="0">
                <a:solidFill>
                  <a:srgbClr val="222222"/>
                </a:solidFill>
                <a:effectLst/>
                <a:latin typeface="Arial" panose="020B0604020202020204" pitchFamily="34" charset="0"/>
              </a:rPr>
              <a:t>(4), 1254-1274.</a:t>
            </a:r>
          </a:p>
          <a:p>
            <a:pPr marL="0" indent="0">
              <a:buNone/>
            </a:pPr>
            <a:r>
              <a:rPr lang="en-US" b="0" i="0" dirty="0">
                <a:solidFill>
                  <a:srgbClr val="222222"/>
                </a:solidFill>
                <a:effectLst/>
                <a:latin typeface="Arial" panose="020B0604020202020204" pitchFamily="34" charset="0"/>
              </a:rPr>
              <a:t>Park, J. N., Rouhani, S., </a:t>
            </a:r>
            <a:r>
              <a:rPr lang="en-US" b="0" i="0" dirty="0" err="1">
                <a:solidFill>
                  <a:srgbClr val="222222"/>
                </a:solidFill>
                <a:effectLst/>
                <a:latin typeface="Arial" panose="020B0604020202020204" pitchFamily="34" charset="0"/>
              </a:rPr>
              <a:t>Beletsky</a:t>
            </a:r>
            <a:r>
              <a:rPr lang="en-US" b="0" i="0" dirty="0">
                <a:solidFill>
                  <a:srgbClr val="222222"/>
                </a:solidFill>
                <a:effectLst/>
                <a:latin typeface="Arial" panose="020B0604020202020204" pitchFamily="34" charset="0"/>
              </a:rPr>
              <a:t>, L. E. O., Vincent, L., Saloner, B., &amp; Sherman, S. G. (2020). Situating the continuum of overdose risk in the social determinants of health: a new conceptual framework. </a:t>
            </a:r>
            <a:r>
              <a:rPr lang="en-US" b="0" i="1" dirty="0">
                <a:solidFill>
                  <a:srgbClr val="222222"/>
                </a:solidFill>
                <a:effectLst/>
                <a:latin typeface="Arial" panose="020B0604020202020204" pitchFamily="34" charset="0"/>
              </a:rPr>
              <a:t>The Milbank Quarterly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98</a:t>
            </a:r>
            <a:r>
              <a:rPr lang="en-US" b="0" i="0" dirty="0">
                <a:solidFill>
                  <a:srgbClr val="222222"/>
                </a:solidFill>
                <a:effectLst/>
                <a:latin typeface="Arial" panose="020B0604020202020204" pitchFamily="34" charset="0"/>
              </a:rPr>
              <a:t>(3), 700-746.</a:t>
            </a:r>
          </a:p>
          <a:p>
            <a:pPr marL="0" indent="0">
              <a:buNone/>
            </a:pPr>
            <a:r>
              <a:rPr lang="en-US" b="0" i="0" dirty="0">
                <a:solidFill>
                  <a:srgbClr val="222222"/>
                </a:solidFill>
                <a:effectLst/>
                <a:latin typeface="Arial" panose="020B0604020202020204" pitchFamily="34" charset="0"/>
              </a:rPr>
              <a:t>Quinlan, J., &amp; Cox, F. (2017). Acute pain management in patients with drug dependence syndrome. </a:t>
            </a:r>
            <a:r>
              <a:rPr lang="en-US" b="0" i="1" dirty="0">
                <a:solidFill>
                  <a:srgbClr val="222222"/>
                </a:solidFill>
                <a:effectLst/>
                <a:latin typeface="Arial" panose="020B0604020202020204" pitchFamily="34" charset="0"/>
              </a:rPr>
              <a:t>Pain reports</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a:t>
            </a:r>
            <a:r>
              <a:rPr lang="en-US" b="0" i="0" dirty="0">
                <a:solidFill>
                  <a:srgbClr val="222222"/>
                </a:solidFill>
                <a:effectLst/>
                <a:latin typeface="Arial" panose="020B0604020202020204" pitchFamily="34" charset="0"/>
              </a:rPr>
              <a:t>(4), e611.</a:t>
            </a:r>
          </a:p>
          <a:p>
            <a:pPr marL="0" indent="0">
              <a:buNone/>
            </a:pPr>
            <a:r>
              <a:rPr lang="en-US" b="0" i="0" dirty="0">
                <a:solidFill>
                  <a:srgbClr val="222222"/>
                </a:solidFill>
                <a:effectLst/>
                <a:latin typeface="Arial" panose="020B0604020202020204" pitchFamily="34" charset="0"/>
              </a:rPr>
              <a:t>Reynolds, J. M., &amp; Peña-Guzmán, D. (2019). The Harm of Ableism: Medical Error and Epistemic Injustice 1. In </a:t>
            </a:r>
            <a:r>
              <a:rPr lang="en-US" b="0" i="1" dirty="0">
                <a:solidFill>
                  <a:srgbClr val="222222"/>
                </a:solidFill>
                <a:effectLst/>
                <a:latin typeface="Arial" panose="020B0604020202020204" pitchFamily="34" charset="0"/>
              </a:rPr>
              <a:t>Ethics and Error in Medicine</a:t>
            </a:r>
            <a:r>
              <a:rPr lang="en-US" b="0" i="0" dirty="0">
                <a:solidFill>
                  <a:srgbClr val="222222"/>
                </a:solidFill>
                <a:effectLst/>
                <a:latin typeface="Arial" panose="020B0604020202020204" pitchFamily="34" charset="0"/>
              </a:rPr>
              <a:t> (pp. 167-199). Routledge.</a:t>
            </a:r>
          </a:p>
          <a:p>
            <a:pPr marL="0" indent="0">
              <a:buNone/>
            </a:pPr>
            <a:r>
              <a:rPr lang="en-US" b="0" i="0" dirty="0">
                <a:solidFill>
                  <a:srgbClr val="222222"/>
                </a:solidFill>
                <a:effectLst/>
                <a:latin typeface="Arial" panose="020B0604020202020204" pitchFamily="34" charset="0"/>
              </a:rPr>
              <a:t>Volkow, N. D. (2020). Stigma and the toll of addiction. </a:t>
            </a:r>
            <a:r>
              <a:rPr lang="en-US" b="0" i="1" dirty="0">
                <a:solidFill>
                  <a:srgbClr val="222222"/>
                </a:solidFill>
                <a:effectLst/>
                <a:latin typeface="Arial" panose="020B0604020202020204" pitchFamily="34" charset="0"/>
              </a:rPr>
              <a:t>New England Journal of Medicine</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382</a:t>
            </a:r>
            <a:r>
              <a:rPr lang="en-US" b="0" i="0" dirty="0">
                <a:solidFill>
                  <a:srgbClr val="222222"/>
                </a:solidFill>
                <a:effectLst/>
                <a:latin typeface="Arial" panose="020B0604020202020204" pitchFamily="34" charset="0"/>
              </a:rPr>
              <a:t>(14), 1289-1290.</a:t>
            </a:r>
          </a:p>
          <a:p>
            <a:pPr marL="0" indent="0">
              <a:buNone/>
            </a:pPr>
            <a:r>
              <a:rPr lang="en-US" b="0" i="0" dirty="0">
                <a:solidFill>
                  <a:srgbClr val="222222"/>
                </a:solidFill>
                <a:effectLst/>
                <a:latin typeface="Arial" panose="020B0604020202020204" pitchFamily="34" charset="0"/>
              </a:rPr>
              <a:t>Vu, M., Li, J., </a:t>
            </a:r>
            <a:r>
              <a:rPr lang="en-US" b="0" i="0" dirty="0" err="1">
                <a:solidFill>
                  <a:srgbClr val="222222"/>
                </a:solidFill>
                <a:effectLst/>
                <a:latin typeface="Arial" panose="020B0604020202020204" pitchFamily="34" charset="0"/>
              </a:rPr>
              <a:t>Haardörfer</a:t>
            </a:r>
            <a:r>
              <a:rPr lang="en-US" b="0" i="0" dirty="0">
                <a:solidFill>
                  <a:srgbClr val="222222"/>
                </a:solidFill>
                <a:effectLst/>
                <a:latin typeface="Arial" panose="020B0604020202020204" pitchFamily="34" charset="0"/>
              </a:rPr>
              <a:t>, R., Windle, M., &amp; Berg, C. J. (2019). Mental health and substance use among women and men at the intersections of identities and experiences of discrimination: Insights from the intersectionality framework. </a:t>
            </a:r>
            <a:r>
              <a:rPr lang="en-US" b="0" i="1" dirty="0">
                <a:solidFill>
                  <a:srgbClr val="222222"/>
                </a:solidFill>
                <a:effectLst/>
                <a:latin typeface="Arial" panose="020B0604020202020204" pitchFamily="34" charset="0"/>
              </a:rPr>
              <a:t>BMC public health</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19</a:t>
            </a:r>
            <a:r>
              <a:rPr lang="en-US" b="0" i="0" dirty="0">
                <a:solidFill>
                  <a:srgbClr val="222222"/>
                </a:solidFill>
                <a:effectLst/>
                <a:latin typeface="Arial" panose="020B0604020202020204" pitchFamily="34" charset="0"/>
              </a:rPr>
              <a:t>, 1-13.</a:t>
            </a:r>
            <a:endParaRPr lang="en-US" dirty="0"/>
          </a:p>
        </p:txBody>
      </p:sp>
    </p:spTree>
    <p:extLst>
      <p:ext uri="{BB962C8B-B14F-4D97-AF65-F5344CB8AC3E}">
        <p14:creationId xmlns:p14="http://schemas.microsoft.com/office/powerpoint/2010/main" val="2190960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holding a hand&#10;&#10;Description automatically generated with medium confidence">
            <a:extLst>
              <a:ext uri="{FF2B5EF4-FFF2-40B4-BE49-F238E27FC236}">
                <a16:creationId xmlns:a16="http://schemas.microsoft.com/office/drawing/2014/main" id="{7733060C-6BFB-E8A9-F94B-1E541B28C474}"/>
              </a:ext>
            </a:extLst>
          </p:cNvPr>
          <p:cNvPicPr>
            <a:picLocks noGrp="1" noChangeAspect="1"/>
          </p:cNvPicPr>
          <p:nvPr>
            <p:ph sz="half" idx="2"/>
          </p:nvPr>
        </p:nvPicPr>
        <p:blipFill rotWithShape="1">
          <a:blip r:embed="rId3"/>
          <a:srcRect l="62827" r="9956" b="1"/>
          <a:stretch/>
        </p:blipFill>
        <p:spPr>
          <a:xfrm>
            <a:off x="-1" y="-2"/>
            <a:ext cx="5410198" cy="6858002"/>
          </a:xfrm>
          <a:prstGeom prst="rect">
            <a:avLst/>
          </a:prstGeom>
        </p:spPr>
      </p:pic>
      <p:sp useBgFill="1">
        <p:nvSpPr>
          <p:cNvPr id="13" name="Rectangle 1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157BD9-D538-68F2-9108-350DD024CAED}"/>
              </a:ext>
            </a:extLst>
          </p:cNvPr>
          <p:cNvSpPr>
            <a:spLocks noGrp="1"/>
          </p:cNvSpPr>
          <p:nvPr>
            <p:ph type="title"/>
          </p:nvPr>
        </p:nvSpPr>
        <p:spPr>
          <a:xfrm>
            <a:off x="6115317" y="405685"/>
            <a:ext cx="5464968" cy="1559301"/>
          </a:xfrm>
        </p:spPr>
        <p:txBody>
          <a:bodyPr vert="horz" lIns="91440" tIns="45720" rIns="91440" bIns="45720" rtlCol="0" anchor="ctr">
            <a:normAutofit/>
          </a:bodyPr>
          <a:lstStyle/>
          <a:p>
            <a:r>
              <a:rPr lang="en-US" sz="4000" dirty="0"/>
              <a:t>Thank you!</a:t>
            </a:r>
          </a:p>
        </p:txBody>
      </p:sp>
      <p:sp>
        <p:nvSpPr>
          <p:cNvPr id="3" name="Content Placeholder 2">
            <a:extLst>
              <a:ext uri="{FF2B5EF4-FFF2-40B4-BE49-F238E27FC236}">
                <a16:creationId xmlns:a16="http://schemas.microsoft.com/office/drawing/2014/main" id="{EE38A586-2944-96FC-001E-11AF2A4BAD64}"/>
              </a:ext>
            </a:extLst>
          </p:cNvPr>
          <p:cNvSpPr>
            <a:spLocks noGrp="1"/>
          </p:cNvSpPr>
          <p:nvPr>
            <p:ph sz="half" idx="1"/>
          </p:nvPr>
        </p:nvSpPr>
        <p:spPr>
          <a:xfrm>
            <a:off x="6115317" y="2743200"/>
            <a:ext cx="5247340" cy="3496878"/>
          </a:xfrm>
        </p:spPr>
        <p:txBody>
          <a:bodyPr vert="horz" lIns="91440" tIns="45720" rIns="91440" bIns="45720" rtlCol="0" anchor="ctr">
            <a:normAutofit/>
          </a:bodyPr>
          <a:lstStyle/>
          <a:p>
            <a:pPr marL="0" indent="0">
              <a:buNone/>
            </a:pPr>
            <a:r>
              <a:rPr lang="en-US" sz="3200" dirty="0"/>
              <a:t>Contact: </a:t>
            </a:r>
          </a:p>
          <a:p>
            <a:pPr marL="0" indent="0">
              <a:buNone/>
            </a:pPr>
            <a:r>
              <a:rPr lang="en-US" sz="3200" dirty="0"/>
              <a:t>Todd Harvey</a:t>
            </a:r>
          </a:p>
          <a:p>
            <a:pPr marL="0" indent="0">
              <a:buNone/>
            </a:pPr>
            <a:r>
              <a:rPr lang="en-US" sz="3200" dirty="0"/>
              <a:t>harveytw@upmc.edu</a:t>
            </a:r>
          </a:p>
        </p:txBody>
      </p:sp>
    </p:spTree>
    <p:extLst>
      <p:ext uri="{BB962C8B-B14F-4D97-AF65-F5344CB8AC3E}">
        <p14:creationId xmlns:p14="http://schemas.microsoft.com/office/powerpoint/2010/main" val="2940237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C7793-E502-0D18-1870-1F92C00C91A0}"/>
              </a:ext>
            </a:extLst>
          </p:cNvPr>
          <p:cNvSpPr>
            <a:spLocks noGrp="1"/>
          </p:cNvSpPr>
          <p:nvPr>
            <p:ph type="title"/>
          </p:nvPr>
        </p:nvSpPr>
        <p:spPr/>
        <p:txBody>
          <a:bodyPr/>
          <a:lstStyle/>
          <a:p>
            <a:r>
              <a:rPr lang="en-US" dirty="0"/>
              <a:t>Substance Use Disorder in the US</a:t>
            </a:r>
          </a:p>
        </p:txBody>
      </p:sp>
      <p:sp>
        <p:nvSpPr>
          <p:cNvPr id="3" name="Content Placeholder 2">
            <a:extLst>
              <a:ext uri="{FF2B5EF4-FFF2-40B4-BE49-F238E27FC236}">
                <a16:creationId xmlns:a16="http://schemas.microsoft.com/office/drawing/2014/main" id="{319F7DA5-9DCD-2E81-AC9D-9246260B0ED1}"/>
              </a:ext>
            </a:extLst>
          </p:cNvPr>
          <p:cNvSpPr>
            <a:spLocks noGrp="1"/>
          </p:cNvSpPr>
          <p:nvPr>
            <p:ph idx="1"/>
          </p:nvPr>
        </p:nvSpPr>
        <p:spPr/>
        <p:txBody>
          <a:bodyPr>
            <a:normAutofit lnSpcReduction="10000"/>
          </a:bodyPr>
          <a:lstStyle/>
          <a:p>
            <a:r>
              <a:rPr lang="en-US" dirty="0"/>
              <a:t>Overdose epidemic (biggest headline)</a:t>
            </a:r>
          </a:p>
          <a:p>
            <a:pPr lvl="1"/>
            <a:r>
              <a:rPr lang="en-US" dirty="0"/>
              <a:t>105,452 overdose deaths in 2022 </a:t>
            </a:r>
          </a:p>
          <a:p>
            <a:pPr lvl="1"/>
            <a:r>
              <a:rPr lang="en-US" dirty="0"/>
              <a:t>In PA, 5146 deaths in 2022</a:t>
            </a:r>
          </a:p>
          <a:p>
            <a:r>
              <a:rPr lang="en-US" dirty="0"/>
              <a:t>SUD rates in the overall pop</a:t>
            </a:r>
          </a:p>
          <a:p>
            <a:pPr lvl="1"/>
            <a:r>
              <a:rPr lang="en-US" dirty="0"/>
              <a:t>10% alcohol</a:t>
            </a:r>
          </a:p>
          <a:p>
            <a:pPr lvl="1"/>
            <a:r>
              <a:rPr lang="en-US" dirty="0"/>
              <a:t>8% opioids</a:t>
            </a:r>
          </a:p>
          <a:p>
            <a:pPr lvl="1"/>
            <a:r>
              <a:rPr lang="en-US" dirty="0"/>
              <a:t>5% marijuana</a:t>
            </a:r>
          </a:p>
          <a:p>
            <a:pPr lvl="1"/>
            <a:r>
              <a:rPr lang="en-US" dirty="0"/>
              <a:t>Polysubstance Use</a:t>
            </a:r>
          </a:p>
          <a:p>
            <a:r>
              <a:rPr lang="en-US" dirty="0"/>
              <a:t>Xylazine</a:t>
            </a:r>
          </a:p>
          <a:p>
            <a:r>
              <a:rPr lang="en-US" dirty="0"/>
              <a:t>Sedatives, stimulants</a:t>
            </a:r>
          </a:p>
          <a:p>
            <a:pPr lvl="1"/>
            <a:r>
              <a:rPr lang="en-US" dirty="0"/>
              <a:t>Tobacco/Nicotine</a:t>
            </a:r>
          </a:p>
        </p:txBody>
      </p:sp>
      <p:pic>
        <p:nvPicPr>
          <p:cNvPr id="4" name="Picture 3">
            <a:extLst>
              <a:ext uri="{FF2B5EF4-FFF2-40B4-BE49-F238E27FC236}">
                <a16:creationId xmlns:a16="http://schemas.microsoft.com/office/drawing/2014/main" id="{9097B71D-2629-5385-18EB-7C01CDC2733A}"/>
              </a:ext>
            </a:extLst>
          </p:cNvPr>
          <p:cNvPicPr>
            <a:picLocks noChangeAspect="1"/>
          </p:cNvPicPr>
          <p:nvPr/>
        </p:nvPicPr>
        <p:blipFill>
          <a:blip r:embed="rId3"/>
          <a:stretch>
            <a:fillRect/>
          </a:stretch>
        </p:blipFill>
        <p:spPr>
          <a:xfrm>
            <a:off x="6908048" y="1378995"/>
            <a:ext cx="5090601" cy="4797968"/>
          </a:xfrm>
          <a:prstGeom prst="rect">
            <a:avLst/>
          </a:prstGeom>
        </p:spPr>
      </p:pic>
    </p:spTree>
    <p:extLst>
      <p:ext uri="{BB962C8B-B14F-4D97-AF65-F5344CB8AC3E}">
        <p14:creationId xmlns:p14="http://schemas.microsoft.com/office/powerpoint/2010/main" val="323895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51AB0-8405-43B0-AF6E-2D6DA06E006E}"/>
              </a:ext>
            </a:extLst>
          </p:cNvPr>
          <p:cNvSpPr>
            <a:spLocks noGrp="1"/>
          </p:cNvSpPr>
          <p:nvPr>
            <p:ph type="title"/>
          </p:nvPr>
        </p:nvSpPr>
        <p:spPr>
          <a:xfrm>
            <a:off x="609600" y="392187"/>
            <a:ext cx="10972800" cy="1281115"/>
          </a:xfrm>
        </p:spPr>
        <p:txBody>
          <a:bodyPr anchor="b">
            <a:noAutofit/>
          </a:bodyPr>
          <a:lstStyle/>
          <a:p>
            <a:pPr algn="ctr"/>
            <a:r>
              <a:rPr lang="en-US" sz="4267"/>
              <a:t>American Society of Addiction Medicine (ASAM)</a:t>
            </a:r>
          </a:p>
        </p:txBody>
      </p:sp>
      <p:sp>
        <p:nvSpPr>
          <p:cNvPr id="8" name="Content Placeholder 7">
            <a:extLst>
              <a:ext uri="{FF2B5EF4-FFF2-40B4-BE49-F238E27FC236}">
                <a16:creationId xmlns:a16="http://schemas.microsoft.com/office/drawing/2014/main" id="{62E59E05-46D0-4A0F-8503-2546ECF786AA}"/>
              </a:ext>
            </a:extLst>
          </p:cNvPr>
          <p:cNvSpPr>
            <a:spLocks noGrp="1"/>
          </p:cNvSpPr>
          <p:nvPr>
            <p:ph idx="1"/>
          </p:nvPr>
        </p:nvSpPr>
        <p:spPr>
          <a:xfrm>
            <a:off x="609600" y="1948733"/>
            <a:ext cx="10972800" cy="4192423"/>
          </a:xfrm>
          <a:prstGeom prst="rect">
            <a:avLst/>
          </a:prstGeom>
        </p:spPr>
        <p:txBody>
          <a:bodyPr>
            <a:normAutofit/>
          </a:bodyPr>
          <a:lstStyle/>
          <a:p>
            <a:pPr>
              <a:lnSpc>
                <a:spcPct val="90000"/>
              </a:lnSpc>
            </a:pPr>
            <a:r>
              <a:rPr lang="en-US" sz="3200"/>
              <a:t>Addiction is a treatable, chronic medical disease involving complex interactions among brain circuits, genetics, the environment, and an individual’s life experiences. People with addiction use substances or engage in behaviors that become compulsive and often continue despite harmful consequences. </a:t>
            </a:r>
          </a:p>
          <a:p>
            <a:pPr defTabSz="548613"/>
            <a:r>
              <a:rPr lang="en-US" sz="3200">
                <a:solidFill>
                  <a:srgbClr val="771B61"/>
                </a:solidFill>
              </a:rPr>
              <a:t>Prevention efforts and treatment approaches for addiction are generally as successful as those for other chronic diseases. 		</a:t>
            </a:r>
            <a:r>
              <a:rPr lang="en-US" sz="4000">
                <a:solidFill>
                  <a:srgbClr val="771B61"/>
                </a:solidFill>
              </a:rPr>
              <a:t>					</a:t>
            </a:r>
            <a:endParaRPr lang="en-US" sz="2000">
              <a:solidFill>
                <a:srgbClr val="771B61"/>
              </a:solidFill>
            </a:endParaRPr>
          </a:p>
          <a:p>
            <a:pPr>
              <a:lnSpc>
                <a:spcPct val="90000"/>
              </a:lnSpc>
            </a:pPr>
            <a:endParaRPr lang="en-US" sz="4000">
              <a:solidFill>
                <a:srgbClr val="771B61"/>
              </a:solidFill>
            </a:endParaRPr>
          </a:p>
          <a:p>
            <a:pPr>
              <a:lnSpc>
                <a:spcPct val="90000"/>
              </a:lnSpc>
            </a:pPr>
            <a:endParaRPr lang="en-US" sz="2160"/>
          </a:p>
          <a:p>
            <a:pPr>
              <a:lnSpc>
                <a:spcPct val="90000"/>
              </a:lnSpc>
            </a:pPr>
            <a:endParaRPr lang="en-US" sz="2160"/>
          </a:p>
          <a:p>
            <a:pPr>
              <a:lnSpc>
                <a:spcPct val="90000"/>
              </a:lnSpc>
            </a:pPr>
            <a:endParaRPr lang="en-US" sz="2160"/>
          </a:p>
          <a:p>
            <a:pPr>
              <a:lnSpc>
                <a:spcPct val="90000"/>
              </a:lnSpc>
            </a:pPr>
            <a:endParaRPr lang="en-US" sz="1920"/>
          </a:p>
        </p:txBody>
      </p:sp>
      <p:sp>
        <p:nvSpPr>
          <p:cNvPr id="5" name="TextBox 4">
            <a:extLst>
              <a:ext uri="{FF2B5EF4-FFF2-40B4-BE49-F238E27FC236}">
                <a16:creationId xmlns:a16="http://schemas.microsoft.com/office/drawing/2014/main" id="{9C7E51F0-F328-4373-9CC3-FCB130980DCE}"/>
              </a:ext>
            </a:extLst>
          </p:cNvPr>
          <p:cNvSpPr txBox="1"/>
          <p:nvPr/>
        </p:nvSpPr>
        <p:spPr>
          <a:xfrm>
            <a:off x="6664677" y="5441645"/>
            <a:ext cx="4917723" cy="491160"/>
          </a:xfrm>
          <a:prstGeom prst="rect">
            <a:avLst/>
          </a:prstGeom>
        </p:spPr>
        <p:txBody>
          <a:bodyPr vert="horz" wrap="square" rtlCol="0">
            <a:spAutoFit/>
          </a:bodyPr>
          <a:lstStyle/>
          <a:p>
            <a:pPr defTabSz="548613">
              <a:lnSpc>
                <a:spcPct val="90000"/>
              </a:lnSpc>
            </a:pPr>
            <a:r>
              <a:rPr lang="en-US" sz="1440" i="1">
                <a:solidFill>
                  <a:srgbClr val="771B61"/>
                </a:solidFill>
                <a:latin typeface="Calibri"/>
              </a:rPr>
              <a:t>Adopted by the ASAM Board of Directors September 15, 2019. </a:t>
            </a:r>
            <a:r>
              <a:rPr lang="en-US" sz="1440">
                <a:solidFill>
                  <a:srgbClr val="771B61"/>
                </a:solidFill>
                <a:latin typeface="Calibri"/>
              </a:rPr>
              <a:t>https://www.asam.org/Quality-Science/definition-of-addiction</a:t>
            </a:r>
          </a:p>
        </p:txBody>
      </p:sp>
    </p:spTree>
    <p:extLst>
      <p:ext uri="{BB962C8B-B14F-4D97-AF65-F5344CB8AC3E}">
        <p14:creationId xmlns:p14="http://schemas.microsoft.com/office/powerpoint/2010/main" val="262737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9876" y="338063"/>
            <a:ext cx="11792261" cy="666904"/>
          </a:xfrm>
        </p:spPr>
        <p:txBody>
          <a:bodyPr>
            <a:normAutofit fontScale="90000"/>
          </a:bodyPr>
          <a:lstStyle/>
          <a:p>
            <a:pPr algn="ctr"/>
            <a:r>
              <a:rPr lang="en-US" sz="4800" dirty="0"/>
              <a:t>Physical Dependence vs. Substance Use Disorder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6575672"/>
              </p:ext>
            </p:extLst>
          </p:nvPr>
        </p:nvGraphicFramePr>
        <p:xfrm>
          <a:off x="914059" y="1242192"/>
          <a:ext cx="10343893" cy="4914243"/>
        </p:xfrm>
        <a:graphic>
          <a:graphicData uri="http://schemas.openxmlformats.org/drawingml/2006/table">
            <a:tbl>
              <a:tblPr firstRow="1" bandRow="1">
                <a:tableStyleId>{125E5076-3810-47DD-B79F-674D7AD40C01}</a:tableStyleId>
              </a:tblPr>
              <a:tblGrid>
                <a:gridCol w="5182685">
                  <a:extLst>
                    <a:ext uri="{9D8B030D-6E8A-4147-A177-3AD203B41FA5}">
                      <a16:colId xmlns:a16="http://schemas.microsoft.com/office/drawing/2014/main" val="20000"/>
                    </a:ext>
                  </a:extLst>
                </a:gridCol>
                <a:gridCol w="5161208">
                  <a:extLst>
                    <a:ext uri="{9D8B030D-6E8A-4147-A177-3AD203B41FA5}">
                      <a16:colId xmlns:a16="http://schemas.microsoft.com/office/drawing/2014/main" val="20001"/>
                    </a:ext>
                  </a:extLst>
                </a:gridCol>
              </a:tblGrid>
              <a:tr h="630765">
                <a:tc>
                  <a:txBody>
                    <a:bodyPr/>
                    <a:lstStyle/>
                    <a:p>
                      <a:pPr algn="ctr"/>
                      <a:r>
                        <a:rPr lang="en-US" sz="1900"/>
                        <a:t>Physical Dependence</a:t>
                      </a:r>
                    </a:p>
                  </a:txBody>
                  <a:tcPr marL="109728" marR="109728" marT="41148" marB="41148" anchor="ctr">
                    <a:lnR w="0">
                      <a:noFill/>
                    </a:lnR>
                  </a:tcPr>
                </a:tc>
                <a:tc>
                  <a:txBody>
                    <a:bodyPr/>
                    <a:lstStyle/>
                    <a:p>
                      <a:pPr algn="ctr"/>
                      <a:r>
                        <a:rPr lang="en-US" sz="1900" dirty="0"/>
                        <a:t>Substance</a:t>
                      </a:r>
                      <a:r>
                        <a:rPr lang="en-US" sz="1900" baseline="0" dirty="0"/>
                        <a:t> Use Disorder</a:t>
                      </a:r>
                      <a:endParaRPr lang="en-US" sz="1900" dirty="0"/>
                    </a:p>
                  </a:txBody>
                  <a:tcPr marL="109728" marR="109728" marT="41148" marB="41148" anchor="ctr">
                    <a:lnL w="0">
                      <a:noFill/>
                    </a:lnL>
                  </a:tcPr>
                </a:tc>
                <a:extLst>
                  <a:ext uri="{0D108BD9-81ED-4DB2-BD59-A6C34878D82A}">
                    <a16:rowId xmlns:a16="http://schemas.microsoft.com/office/drawing/2014/main" val="10000"/>
                  </a:ext>
                </a:extLst>
              </a:tr>
              <a:tr h="603677">
                <a:tc>
                  <a:txBody>
                    <a:bodyPr/>
                    <a:lstStyle/>
                    <a:p>
                      <a:pPr algn="ctr"/>
                      <a:r>
                        <a:rPr lang="en-US" sz="1900"/>
                        <a:t>Not a disease</a:t>
                      </a:r>
                    </a:p>
                  </a:txBody>
                  <a:tcPr marL="109728" marR="109728" marT="41148" marB="41148" anchor="ctr">
                    <a:lnR w="12700">
                      <a:solidFill>
                        <a:schemeClr val="bg1"/>
                      </a:solidFill>
                    </a:lnR>
                  </a:tcPr>
                </a:tc>
                <a:tc>
                  <a:txBody>
                    <a:bodyPr/>
                    <a:lstStyle/>
                    <a:p>
                      <a:pPr algn="ctr"/>
                      <a:r>
                        <a:rPr lang="en-US" sz="1900"/>
                        <a:t>Classified as a disease</a:t>
                      </a:r>
                    </a:p>
                  </a:txBody>
                  <a:tcPr marL="109728" marR="109728" marT="41148" marB="41148" anchor="ctr">
                    <a:lnL w="12700">
                      <a:solidFill>
                        <a:schemeClr val="bg1"/>
                      </a:solidFill>
                    </a:lnL>
                  </a:tcPr>
                </a:tc>
                <a:extLst>
                  <a:ext uri="{0D108BD9-81ED-4DB2-BD59-A6C34878D82A}">
                    <a16:rowId xmlns:a16="http://schemas.microsoft.com/office/drawing/2014/main" val="10001"/>
                  </a:ext>
                </a:extLst>
              </a:tr>
              <a:tr h="603677">
                <a:tc>
                  <a:txBody>
                    <a:bodyPr/>
                    <a:lstStyle/>
                    <a:p>
                      <a:pPr algn="ctr"/>
                      <a:r>
                        <a:rPr lang="en-US" sz="1900"/>
                        <a:t>Tolerance</a:t>
                      </a:r>
                    </a:p>
                  </a:txBody>
                  <a:tcPr marL="109728" marR="109728" marT="41148" marB="41148" anchor="ctr">
                    <a:lnR w="12700">
                      <a:solidFill>
                        <a:schemeClr val="bg1"/>
                      </a:solidFill>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t>Tolerance</a:t>
                      </a:r>
                    </a:p>
                  </a:txBody>
                  <a:tcPr marL="109728" marR="109728" marT="41148" marB="41148" anchor="ctr">
                    <a:lnL w="12700">
                      <a:solidFill>
                        <a:schemeClr val="bg1"/>
                      </a:solidFill>
                    </a:lnL>
                  </a:tcPr>
                </a:tc>
                <a:extLst>
                  <a:ext uri="{0D108BD9-81ED-4DB2-BD59-A6C34878D82A}">
                    <a16:rowId xmlns:a16="http://schemas.microsoft.com/office/drawing/2014/main" val="10002"/>
                  </a:ext>
                </a:extLst>
              </a:tr>
              <a:tr h="603677">
                <a:tc>
                  <a:txBody>
                    <a:bodyPr/>
                    <a:lstStyle/>
                    <a:p>
                      <a:pPr algn="ctr"/>
                      <a:r>
                        <a:rPr lang="en-US" sz="1900"/>
                        <a:t>Withdrawal</a:t>
                      </a:r>
                    </a:p>
                  </a:txBody>
                  <a:tcPr marL="109728" marR="109728" marT="41148" marB="41148" anchor="ctr">
                    <a:lnR w="12700">
                      <a:solidFill>
                        <a:schemeClr val="bg1"/>
                      </a:solidFill>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t>Withdrawal</a:t>
                      </a:r>
                    </a:p>
                  </a:txBody>
                  <a:tcPr marL="109728" marR="109728" marT="41148" marB="41148" anchor="ctr">
                    <a:lnL w="12700">
                      <a:solidFill>
                        <a:schemeClr val="bg1"/>
                      </a:solidFill>
                    </a:lnL>
                  </a:tcPr>
                </a:tc>
                <a:extLst>
                  <a:ext uri="{0D108BD9-81ED-4DB2-BD59-A6C34878D82A}">
                    <a16:rowId xmlns:a16="http://schemas.microsoft.com/office/drawing/2014/main" val="10003"/>
                  </a:ext>
                </a:extLst>
              </a:tr>
              <a:tr h="603677">
                <a:tc>
                  <a:txBody>
                    <a:bodyPr/>
                    <a:lstStyle/>
                    <a:p>
                      <a:pPr algn="ctr"/>
                      <a:r>
                        <a:rPr lang="en-US" sz="1900" dirty="0"/>
                        <a:t>Use of medication relieves w/d symptoms</a:t>
                      </a:r>
                    </a:p>
                  </a:txBody>
                  <a:tcPr marL="109728" marR="109728" marT="41148" marB="41148" anchor="ctr">
                    <a:lnR w="12700">
                      <a:solidFill>
                        <a:schemeClr val="bg1"/>
                      </a:solidFill>
                    </a:lnR>
                  </a:tcPr>
                </a:tc>
                <a:tc>
                  <a:txBody>
                    <a:bodyPr/>
                    <a:lstStyle/>
                    <a:p>
                      <a:pPr algn="ctr"/>
                      <a:r>
                        <a:rPr lang="en-US" sz="1900"/>
                        <a:t>Compulsive use</a:t>
                      </a:r>
                    </a:p>
                  </a:txBody>
                  <a:tcPr marL="109728" marR="109728" marT="41148" marB="41148" anchor="ctr">
                    <a:lnL w="12700">
                      <a:solidFill>
                        <a:schemeClr val="bg1"/>
                      </a:solidFill>
                    </a:lnL>
                  </a:tcPr>
                </a:tc>
                <a:extLst>
                  <a:ext uri="{0D108BD9-81ED-4DB2-BD59-A6C34878D82A}">
                    <a16:rowId xmlns:a16="http://schemas.microsoft.com/office/drawing/2014/main" val="10004"/>
                  </a:ext>
                </a:extLst>
              </a:tr>
              <a:tr h="603677">
                <a:tc>
                  <a:txBody>
                    <a:bodyPr/>
                    <a:lstStyle/>
                    <a:p>
                      <a:pPr algn="ctr"/>
                      <a:r>
                        <a:rPr lang="en-US" sz="1900" dirty="0"/>
                        <a:t>Uses as prescribed, controls use</a:t>
                      </a:r>
                    </a:p>
                  </a:txBody>
                  <a:tcPr marL="109728" marR="109728" marT="41148" marB="41148" anchor="ctr">
                    <a:lnR w="12700">
                      <a:solidFill>
                        <a:schemeClr val="bg1"/>
                      </a:solidFill>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t>Inability to control use</a:t>
                      </a:r>
                    </a:p>
                    <a:p>
                      <a:pPr algn="ctr"/>
                      <a:endParaRPr lang="en-US" sz="1900" dirty="0"/>
                    </a:p>
                  </a:txBody>
                  <a:tcPr marL="109728" marR="109728" marT="41148" marB="41148" anchor="ctr">
                    <a:lnL w="12700">
                      <a:solidFill>
                        <a:schemeClr val="bg1"/>
                      </a:solidFill>
                    </a:lnL>
                  </a:tcPr>
                </a:tc>
                <a:extLst>
                  <a:ext uri="{0D108BD9-81ED-4DB2-BD59-A6C34878D82A}">
                    <a16:rowId xmlns:a16="http://schemas.microsoft.com/office/drawing/2014/main" val="10005"/>
                  </a:ext>
                </a:extLst>
              </a:tr>
              <a:tr h="603677">
                <a:tc>
                  <a:txBody>
                    <a:bodyPr/>
                    <a:lstStyle/>
                    <a:p>
                      <a:pPr algn="ctr"/>
                      <a:endParaRPr lang="en-US" sz="1900"/>
                    </a:p>
                  </a:txBody>
                  <a:tcPr marL="109728" marR="109728" marT="41148" marB="41148" anchor="ctr">
                    <a:lnR w="12700">
                      <a:solidFill>
                        <a:schemeClr val="bg1"/>
                      </a:solidFill>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t>Uncontrollable cravings</a:t>
                      </a:r>
                    </a:p>
                  </a:txBody>
                  <a:tcPr marL="109728" marR="109728" marT="41148" marB="41148" anchor="ctr">
                    <a:lnL w="12700">
                      <a:solidFill>
                        <a:schemeClr val="bg1"/>
                      </a:solidFill>
                    </a:lnL>
                  </a:tcPr>
                </a:tc>
                <a:extLst>
                  <a:ext uri="{0D108BD9-81ED-4DB2-BD59-A6C34878D82A}">
                    <a16:rowId xmlns:a16="http://schemas.microsoft.com/office/drawing/2014/main" val="10006"/>
                  </a:ext>
                </a:extLst>
              </a:tr>
              <a:tr h="603677">
                <a:tc>
                  <a:txBody>
                    <a:bodyPr/>
                    <a:lstStyle/>
                    <a:p>
                      <a:pPr algn="ctr"/>
                      <a:endParaRPr lang="en-US" sz="1900"/>
                    </a:p>
                  </a:txBody>
                  <a:tcPr marL="109728" marR="109728" marT="41148" marB="41148" anchor="ctr">
                    <a:lnR w="12700">
                      <a:solidFill>
                        <a:schemeClr val="bg1"/>
                      </a:solidFill>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t>Using despite consequences</a:t>
                      </a:r>
                    </a:p>
                  </a:txBody>
                  <a:tcPr marL="109728" marR="109728" marT="41148" marB="41148" anchor="ctr">
                    <a:lnL w="12700">
                      <a:solidFill>
                        <a:schemeClr val="bg1"/>
                      </a:solidFill>
                    </a:ln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5338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F57-E775-E256-DAAD-5303C5D10E86}"/>
              </a:ext>
            </a:extLst>
          </p:cNvPr>
          <p:cNvSpPr>
            <a:spLocks noGrp="1"/>
          </p:cNvSpPr>
          <p:nvPr>
            <p:ph type="title"/>
          </p:nvPr>
        </p:nvSpPr>
        <p:spPr/>
        <p:txBody>
          <a:bodyPr/>
          <a:lstStyle/>
          <a:p>
            <a:r>
              <a:rPr lang="en-US" dirty="0"/>
              <a:t>Addiction in Hospitals</a:t>
            </a:r>
          </a:p>
        </p:txBody>
      </p:sp>
      <p:sp>
        <p:nvSpPr>
          <p:cNvPr id="3" name="Content Placeholder 2">
            <a:extLst>
              <a:ext uri="{FF2B5EF4-FFF2-40B4-BE49-F238E27FC236}">
                <a16:creationId xmlns:a16="http://schemas.microsoft.com/office/drawing/2014/main" id="{1EB04074-4FAC-6037-24DC-FB0074A6AF67}"/>
              </a:ext>
            </a:extLst>
          </p:cNvPr>
          <p:cNvSpPr>
            <a:spLocks noGrp="1"/>
          </p:cNvSpPr>
          <p:nvPr>
            <p:ph idx="1"/>
          </p:nvPr>
        </p:nvSpPr>
        <p:spPr/>
        <p:txBody>
          <a:bodyPr>
            <a:normAutofit fontScale="85000" lnSpcReduction="20000"/>
          </a:bodyPr>
          <a:lstStyle/>
          <a:p>
            <a:r>
              <a:rPr lang="en-US" dirty="0"/>
              <a:t>Substance Use Disorder</a:t>
            </a:r>
          </a:p>
          <a:p>
            <a:pPr lvl="1"/>
            <a:r>
              <a:rPr lang="en-US" sz="2600" dirty="0"/>
              <a:t>1 in 11 ED visits, </a:t>
            </a:r>
          </a:p>
          <a:p>
            <a:pPr lvl="1"/>
            <a:r>
              <a:rPr lang="en-US" sz="2600" dirty="0"/>
              <a:t>1 in 9 hospitalizations</a:t>
            </a:r>
          </a:p>
          <a:p>
            <a:pPr>
              <a:spcBef>
                <a:spcPts val="1200"/>
              </a:spcBef>
            </a:pPr>
            <a:r>
              <a:rPr lang="en-US" dirty="0"/>
              <a:t>Despite frequent contact with healthcare, most patients with SUD are not engaged in any type of treatment. (get percentage)</a:t>
            </a:r>
          </a:p>
          <a:p>
            <a:endParaRPr lang="en-US" dirty="0"/>
          </a:p>
          <a:p>
            <a:pPr marL="0" indent="0">
              <a:buNone/>
            </a:pPr>
            <a:r>
              <a:rPr lang="en-US" dirty="0"/>
              <a:t>Circumstances that challenge clinicians:</a:t>
            </a:r>
          </a:p>
          <a:p>
            <a:r>
              <a:rPr lang="en-US" dirty="0"/>
              <a:t>Withdrawal</a:t>
            </a:r>
          </a:p>
          <a:p>
            <a:r>
              <a:rPr lang="en-US" dirty="0"/>
              <a:t>Pain management </a:t>
            </a:r>
          </a:p>
          <a:p>
            <a:r>
              <a:rPr lang="en-US" dirty="0"/>
              <a:t>Behavioral “management” </a:t>
            </a:r>
          </a:p>
          <a:p>
            <a:pPr lvl="1"/>
            <a:r>
              <a:rPr lang="en-US" dirty="0"/>
              <a:t>Use while hospitalized</a:t>
            </a:r>
          </a:p>
          <a:p>
            <a:pPr lvl="1"/>
            <a:r>
              <a:rPr lang="en-US" dirty="0"/>
              <a:t>Leaving against medical advice</a:t>
            </a:r>
          </a:p>
          <a:p>
            <a:pPr lvl="1"/>
            <a:endParaRPr lang="en-US" dirty="0"/>
          </a:p>
          <a:p>
            <a:endParaRPr lang="en-US" dirty="0"/>
          </a:p>
          <a:p>
            <a:endParaRPr lang="en-US" dirty="0"/>
          </a:p>
        </p:txBody>
      </p:sp>
    </p:spTree>
    <p:extLst>
      <p:ext uri="{BB962C8B-B14F-4D97-AF65-F5344CB8AC3E}">
        <p14:creationId xmlns:p14="http://schemas.microsoft.com/office/powerpoint/2010/main" val="62491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12914-95E3-632B-4CCD-C67C37F8D0C3}"/>
              </a:ext>
            </a:extLst>
          </p:cNvPr>
          <p:cNvSpPr>
            <a:spLocks noGrp="1"/>
          </p:cNvSpPr>
          <p:nvPr>
            <p:ph type="title"/>
          </p:nvPr>
        </p:nvSpPr>
        <p:spPr/>
        <p:txBody>
          <a:bodyPr/>
          <a:lstStyle/>
          <a:p>
            <a:r>
              <a:rPr lang="en-US" dirty="0"/>
              <a:t>SUDs &amp; Disabilities</a:t>
            </a:r>
          </a:p>
        </p:txBody>
      </p:sp>
      <p:sp>
        <p:nvSpPr>
          <p:cNvPr id="5" name="Text Placeholder 4">
            <a:extLst>
              <a:ext uri="{FF2B5EF4-FFF2-40B4-BE49-F238E27FC236}">
                <a16:creationId xmlns:a16="http://schemas.microsoft.com/office/drawing/2014/main" id="{BC046A7C-04DA-2A86-F3A2-B590932651A8}"/>
              </a:ext>
            </a:extLst>
          </p:cNvPr>
          <p:cNvSpPr>
            <a:spLocks noGrp="1"/>
          </p:cNvSpPr>
          <p:nvPr>
            <p:ph type="body" idx="1"/>
          </p:nvPr>
        </p:nvSpPr>
        <p:spPr/>
        <p:txBody>
          <a:bodyPr/>
          <a:lstStyle/>
          <a:p>
            <a:r>
              <a:rPr lang="en-US" dirty="0"/>
              <a:t>Commonalities</a:t>
            </a:r>
          </a:p>
        </p:txBody>
      </p:sp>
    </p:spTree>
    <p:extLst>
      <p:ext uri="{BB962C8B-B14F-4D97-AF65-F5344CB8AC3E}">
        <p14:creationId xmlns:p14="http://schemas.microsoft.com/office/powerpoint/2010/main" val="242367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lower growing through a crack in the road&#10;&#10;Description automatically generated">
            <a:extLst>
              <a:ext uri="{FF2B5EF4-FFF2-40B4-BE49-F238E27FC236}">
                <a16:creationId xmlns:a16="http://schemas.microsoft.com/office/drawing/2014/main" id="{DE02CC8D-6633-8A9B-0CC1-6166A31CAEB6}"/>
              </a:ext>
            </a:extLst>
          </p:cNvPr>
          <p:cNvPicPr>
            <a:picLocks noChangeAspect="1"/>
          </p:cNvPicPr>
          <p:nvPr/>
        </p:nvPicPr>
        <p:blipFill rotWithShape="1">
          <a:blip r:embed="rId3"/>
          <a:srcRect r="5882" b="-1"/>
          <a:stretch/>
        </p:blipFill>
        <p:spPr>
          <a:xfrm>
            <a:off x="1" y="10"/>
            <a:ext cx="9669642" cy="6857990"/>
          </a:xfrm>
          <a:prstGeom prst="rect">
            <a:avLst/>
          </a:prstGeom>
        </p:spPr>
      </p:pic>
      <p:sp>
        <p:nvSpPr>
          <p:cNvPr id="46" name="Rectangle 4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57CAC9-A05A-CAAC-7701-E9D94298CFE5}"/>
              </a:ext>
            </a:extLst>
          </p:cNvPr>
          <p:cNvSpPr>
            <a:spLocks noGrp="1"/>
          </p:cNvSpPr>
          <p:nvPr>
            <p:ph type="title"/>
          </p:nvPr>
        </p:nvSpPr>
        <p:spPr>
          <a:xfrm>
            <a:off x="7531610" y="365125"/>
            <a:ext cx="3822189" cy="1899912"/>
          </a:xfrm>
        </p:spPr>
        <p:txBody>
          <a:bodyPr>
            <a:normAutofit/>
          </a:bodyPr>
          <a:lstStyle/>
          <a:p>
            <a:r>
              <a:rPr lang="en-US" sz="4000" dirty="0"/>
              <a:t>SUD &amp; Disabilities</a:t>
            </a:r>
          </a:p>
        </p:txBody>
      </p:sp>
      <p:sp>
        <p:nvSpPr>
          <p:cNvPr id="3" name="Content Placeholder 2">
            <a:extLst>
              <a:ext uri="{FF2B5EF4-FFF2-40B4-BE49-F238E27FC236}">
                <a16:creationId xmlns:a16="http://schemas.microsoft.com/office/drawing/2014/main" id="{8D78C0A9-862E-94BC-7CE0-40C2E9D5F5E4}"/>
              </a:ext>
            </a:extLst>
          </p:cNvPr>
          <p:cNvSpPr>
            <a:spLocks noGrp="1"/>
          </p:cNvSpPr>
          <p:nvPr>
            <p:ph idx="1"/>
          </p:nvPr>
        </p:nvSpPr>
        <p:spPr>
          <a:xfrm>
            <a:off x="7531610" y="2265037"/>
            <a:ext cx="4657341" cy="4081172"/>
          </a:xfrm>
        </p:spPr>
        <p:txBody>
          <a:bodyPr>
            <a:noAutofit/>
          </a:bodyPr>
          <a:lstStyle/>
          <a:p>
            <a:pPr>
              <a:lnSpc>
                <a:spcPct val="200000"/>
              </a:lnSpc>
            </a:pPr>
            <a:r>
              <a:rPr lang="en-US" sz="2200" dirty="0"/>
              <a:t>ADA: Addiction is a disability</a:t>
            </a:r>
          </a:p>
          <a:p>
            <a:pPr>
              <a:lnSpc>
                <a:spcPct val="200000"/>
              </a:lnSpc>
            </a:pPr>
            <a:r>
              <a:rPr lang="en-US" sz="2200" dirty="0"/>
              <a:t>Disproportionate burden of SDH</a:t>
            </a:r>
          </a:p>
          <a:p>
            <a:pPr>
              <a:lnSpc>
                <a:spcPct val="200000"/>
              </a:lnSpc>
            </a:pPr>
            <a:r>
              <a:rPr lang="en-US" sz="2200" dirty="0"/>
              <a:t>Experience of healthcare</a:t>
            </a:r>
          </a:p>
          <a:p>
            <a:pPr>
              <a:lnSpc>
                <a:spcPct val="200000"/>
              </a:lnSpc>
            </a:pPr>
            <a:r>
              <a:rPr lang="en-US" sz="2200" dirty="0"/>
              <a:t>Intersectionality </a:t>
            </a:r>
          </a:p>
          <a:p>
            <a:pPr>
              <a:lnSpc>
                <a:spcPct val="200000"/>
              </a:lnSpc>
            </a:pPr>
            <a:r>
              <a:rPr lang="en-US" sz="2200" dirty="0"/>
              <a:t>Field of medicine is social. </a:t>
            </a:r>
          </a:p>
          <a:p>
            <a:pPr lvl="1">
              <a:lnSpc>
                <a:spcPct val="200000"/>
              </a:lnSpc>
            </a:pPr>
            <a:r>
              <a:rPr lang="en-US" sz="2200" dirty="0"/>
              <a:t>Biases, prejudices. </a:t>
            </a:r>
          </a:p>
        </p:txBody>
      </p:sp>
    </p:spTree>
    <p:extLst>
      <p:ext uri="{BB962C8B-B14F-4D97-AF65-F5344CB8AC3E}">
        <p14:creationId xmlns:p14="http://schemas.microsoft.com/office/powerpoint/2010/main" val="199242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DC3E-B24E-C9C3-E1CA-9040682AA250}"/>
              </a:ext>
            </a:extLst>
          </p:cNvPr>
          <p:cNvSpPr>
            <a:spLocks noGrp="1"/>
          </p:cNvSpPr>
          <p:nvPr>
            <p:ph type="title"/>
          </p:nvPr>
        </p:nvSpPr>
        <p:spPr/>
        <p:txBody>
          <a:bodyPr/>
          <a:lstStyle/>
          <a:p>
            <a:r>
              <a:rPr lang="en-US" dirty="0"/>
              <a:t>Ableism &amp; SUD Stigma</a:t>
            </a:r>
          </a:p>
        </p:txBody>
      </p:sp>
      <p:sp>
        <p:nvSpPr>
          <p:cNvPr id="3" name="Content Placeholder 2">
            <a:extLst>
              <a:ext uri="{FF2B5EF4-FFF2-40B4-BE49-F238E27FC236}">
                <a16:creationId xmlns:a16="http://schemas.microsoft.com/office/drawing/2014/main" id="{A8273114-16EA-F947-8CB5-42850A042EAB}"/>
              </a:ext>
            </a:extLst>
          </p:cNvPr>
          <p:cNvSpPr>
            <a:spLocks noGrp="1"/>
          </p:cNvSpPr>
          <p:nvPr>
            <p:ph idx="1"/>
          </p:nvPr>
        </p:nvSpPr>
        <p:spPr>
          <a:xfrm>
            <a:off x="674427" y="1690688"/>
            <a:ext cx="10515600" cy="4351338"/>
          </a:xfrm>
        </p:spPr>
        <p:txBody>
          <a:bodyPr>
            <a:normAutofit/>
          </a:bodyPr>
          <a:lstStyle/>
          <a:p>
            <a:pPr marL="0" indent="0">
              <a:buNone/>
            </a:pPr>
            <a:r>
              <a:rPr lang="en-US" sz="2400" dirty="0"/>
              <a:t>Ableism</a:t>
            </a:r>
          </a:p>
          <a:p>
            <a:r>
              <a:rPr lang="en-US" sz="2400" dirty="0"/>
              <a:t>The assumption that disabled people are inherently less capable overall, less valuable in society, should have less personal autonomy than is ordinarily granted to people of the same age</a:t>
            </a:r>
          </a:p>
          <a:p>
            <a:pPr marL="0" indent="0">
              <a:buNone/>
            </a:pPr>
            <a:endParaRPr lang="en-US" sz="2400" dirty="0"/>
          </a:p>
          <a:p>
            <a:pPr marL="0" indent="0">
              <a:buNone/>
            </a:pPr>
            <a:r>
              <a:rPr lang="en-US" sz="2400" dirty="0"/>
              <a:t>Stigma</a:t>
            </a:r>
          </a:p>
          <a:p>
            <a:r>
              <a:rPr lang="en-US" sz="2400" dirty="0"/>
              <a:t>Negative attitudes or discrimination toward someone or a group based on a distinguishing characteristic, with roots in a lack of understanding or fear</a:t>
            </a:r>
          </a:p>
          <a:p>
            <a:endParaRPr lang="en-US" sz="2400" dirty="0"/>
          </a:p>
          <a:p>
            <a:r>
              <a:rPr lang="en-US" dirty="0"/>
              <a:t>Both hinder patient-provider communications. </a:t>
            </a:r>
          </a:p>
        </p:txBody>
      </p:sp>
    </p:spTree>
    <p:extLst>
      <p:ext uri="{BB962C8B-B14F-4D97-AF65-F5344CB8AC3E}">
        <p14:creationId xmlns:p14="http://schemas.microsoft.com/office/powerpoint/2010/main" val="944462339"/>
      </p:ext>
    </p:extLst>
  </p:cSld>
  <p:clrMapOvr>
    <a:masterClrMapping/>
  </p:clrMapOvr>
</p:sld>
</file>

<file path=ppt/theme/theme1.xml><?xml version="1.0" encoding="utf-8"?>
<a:theme xmlns:a="http://schemas.openxmlformats.org/drawingml/2006/main" name="Office Theme">
  <a:themeElements>
    <a:clrScheme name="Custom 10">
      <a:dk1>
        <a:srgbClr val="3B1053"/>
      </a:dk1>
      <a:lt1>
        <a:srgbClr val="E2E0DD"/>
      </a:lt1>
      <a:dk2>
        <a:srgbClr val="601C5C"/>
      </a:dk2>
      <a:lt2>
        <a:srgbClr val="FFFFFF"/>
      </a:lt2>
      <a:accent1>
        <a:srgbClr val="AD329A"/>
      </a:accent1>
      <a:accent2>
        <a:srgbClr val="0069A6"/>
      </a:accent2>
      <a:accent3>
        <a:srgbClr val="4CB4CB"/>
      </a:accent3>
      <a:accent4>
        <a:srgbClr val="9B1889"/>
      </a:accent4>
      <a:accent5>
        <a:srgbClr val="FF9582"/>
      </a:accent5>
      <a:accent6>
        <a:srgbClr val="E37225"/>
      </a:accent6>
      <a:hlink>
        <a:srgbClr val="FDBC6F"/>
      </a:hlink>
      <a:folHlink>
        <a:srgbClr val="0081C6"/>
      </a:folHlink>
    </a:clrScheme>
    <a:fontScheme name="UPMC_23_Templates">
      <a:majorFont>
        <a:latin typeface="Verdan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UPMC">
      <a:dk1>
        <a:srgbClr val="771B61"/>
      </a:dk1>
      <a:lt1>
        <a:sysClr val="window" lastClr="FFFFFF"/>
      </a:lt1>
      <a:dk2>
        <a:srgbClr val="666D70"/>
      </a:dk2>
      <a:lt2>
        <a:srgbClr val="D7DBDB"/>
      </a:lt2>
      <a:accent1>
        <a:srgbClr val="40A6C0"/>
      </a:accent1>
      <a:accent2>
        <a:srgbClr val="F47A28"/>
      </a:accent2>
      <a:accent3>
        <a:srgbClr val="959836"/>
      </a:accent3>
      <a:accent4>
        <a:srgbClr val="9B1889"/>
      </a:accent4>
      <a:accent5>
        <a:srgbClr val="DED1AC"/>
      </a:accent5>
      <a:accent6>
        <a:srgbClr val="333092"/>
      </a:accent6>
      <a:hlink>
        <a:srgbClr val="C1CD23"/>
      </a:hlink>
      <a:folHlink>
        <a:srgbClr val="0081C6"/>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PMC_PowerPoint_Life_Stages" id="{9626B40D-AB2D-E248-9CCB-CF8285E479CF}" vid="{B67932C4-E513-F646-A3E8-281A3D87F6FC}"/>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5016741841f40d5b961caa05915b9ff xmlns="9d4db2aa-fc63-4ec2-853c-ebc82710a459">
      <Terms xmlns="http://schemas.microsoft.com/office/infopath/2007/PartnerControls">
        <TermInfo xmlns="http://schemas.microsoft.com/office/infopath/2007/PartnerControls">
          <TermName xmlns="http://schemas.microsoft.com/office/infopath/2007/PartnerControls">All Business Units</TermName>
          <TermId xmlns="http://schemas.microsoft.com/office/infopath/2007/PartnerControls">0d720952-413d-4e89-8cd6-06b85e9c17fb</TermId>
        </TermInfo>
      </Terms>
    </i5016741841f40d5b961caa05915b9ff>
    <ae3e0ae7b07849b8898f7caf9c138958 xmlns="9d4db2aa-fc63-4ec2-853c-ebc82710a459">
      <Terms xmlns="http://schemas.microsoft.com/office/infopath/2007/PartnerControls">
        <TermInfo xmlns="http://schemas.microsoft.com/office/infopath/2007/PartnerControls">
          <TermName xmlns="http://schemas.microsoft.com/office/infopath/2007/PartnerControls">Nursing</TermName>
          <TermId xmlns="http://schemas.microsoft.com/office/infopath/2007/PartnerControls">50619d38-6a73-4153-8cea-2edc4a0c644e</TermId>
        </TermInfo>
        <TermInfo xmlns="http://schemas.microsoft.com/office/infopath/2007/PartnerControls">
          <TermName xmlns="http://schemas.microsoft.com/office/infopath/2007/PartnerControls">Advanced Practice Providers</TermName>
          <TermId xmlns="http://schemas.microsoft.com/office/infopath/2007/PartnerControls">a0ebed01-d328-4e81-8821-cc704bdc1e7b</TermId>
        </TermInfo>
        <TermInfo xmlns="http://schemas.microsoft.com/office/infopath/2007/PartnerControls">
          <TermName xmlns="http://schemas.microsoft.com/office/infopath/2007/PartnerControls">Patient Care Support</TermName>
          <TermId xmlns="http://schemas.microsoft.com/office/infopath/2007/PartnerControls">fcbef4e7-b9c2-4a2b-b89b-9abc9ff10af7</TermId>
        </TermInfo>
        <TermInfo xmlns="http://schemas.microsoft.com/office/infopath/2007/PartnerControls">
          <TermName xmlns="http://schemas.microsoft.com/office/infopath/2007/PartnerControls">Allied Health</TermName>
          <TermId xmlns="http://schemas.microsoft.com/office/infopath/2007/PartnerControls">d7703610-6c28-426d-a395-0fd696bb0d09</TermId>
        </TermInfo>
      </Terms>
    </ae3e0ae7b07849b8898f7caf9c138958>
    <TaxCatchAllLabel xmlns="9300fdbd-2e9f-4f38-9606-54735612a1a4" xsi:nil="true"/>
    <bd5db9621b434dc48fd106e1c6103540 xmlns="9d4db2aa-fc63-4ec2-853c-ebc82710a459">
      <Terms xmlns="http://schemas.microsoft.com/office/infopath/2007/PartnerControls">
        <TermInfo xmlns="http://schemas.microsoft.com/office/infopath/2007/PartnerControls">
          <TermName xmlns="http://schemas.microsoft.com/office/infopath/2007/PartnerControls">Communications and Marketing</TermName>
          <TermId xmlns="http://schemas.microsoft.com/office/infopath/2007/PartnerControls">61441077-5036-4f7c-96ae-3787ba87ac85</TermId>
        </TermInfo>
      </Terms>
    </bd5db9621b434dc48fd106e1c6103540>
    <a381ecf182f6459e8bd2ee80f245ab67 xmlns="9d4db2aa-fc63-4ec2-853c-ebc82710a459">
      <Terms xmlns="http://schemas.microsoft.com/office/infopath/2007/PartnerControls">
        <TermInfo xmlns="http://schemas.microsoft.com/office/infopath/2007/PartnerControls">
          <TermName xmlns="http://schemas.microsoft.com/office/infopath/2007/PartnerControls">PowerPoints</TermName>
          <TermId xmlns="http://schemas.microsoft.com/office/infopath/2007/PartnerControls">36ec3219-a17c-4cbc-a68d-09e209fc0bbb</TermId>
        </TermInfo>
      </Terms>
    </a381ecf182f6459e8bd2ee80f245ab67>
    <PublishingExpirationDate xmlns="http://schemas.microsoft.com/sharepoint/v3" xsi:nil="true"/>
    <PublishingStartDate xmlns="http://schemas.microsoft.com/sharepoint/v3" xsi:nil="true"/>
    <ha9e2e9c60e6414da16da73f28cf3a0c xmlns="9d4db2aa-fc63-4ec2-853c-ebc82710a459">
      <Terms xmlns="http://schemas.microsoft.com/office/infopath/2007/PartnerControls">
        <TermInfo xmlns="http://schemas.microsoft.com/office/infopath/2007/PartnerControls">
          <TermName xmlns="http://schemas.microsoft.com/office/infopath/2007/PartnerControls">Non-manager</TermName>
          <TermId xmlns="http://schemas.microsoft.com/office/infopath/2007/PartnerControls">d12c5e93-d095-4401-8670-d67e7df93c65</TermId>
        </TermInfo>
      </Terms>
    </ha9e2e9c60e6414da16da73f28cf3a0c>
    <TaxCatchAll xmlns="9300fdbd-2e9f-4f38-9606-54735612a1a4">
      <Value>77</Value>
      <Value>76</Value>
      <Value>75</Value>
      <Value>74</Value>
      <Value>205</Value>
      <Value>3</Value>
      <Value>1</Value>
      <Value>255</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ase Infonet Document" ma:contentTypeID="0x010100EC1F2C8B28AAB14781271398C24F97CD0087874D9088F6404F9AECE73861383170" ma:contentTypeVersion="111" ma:contentTypeDescription="Create a new document." ma:contentTypeScope="" ma:versionID="21e13553f4ffb8b088add7f35b19cb44">
  <xsd:schema xmlns:xsd="http://www.w3.org/2001/XMLSchema" xmlns:xs="http://www.w3.org/2001/XMLSchema" xmlns:p="http://schemas.microsoft.com/office/2006/metadata/properties" xmlns:ns1="http://schemas.microsoft.com/sharepoint/v3" xmlns:ns2="9300fdbd-2e9f-4f38-9606-54735612a1a4" xmlns:ns3="9d4db2aa-fc63-4ec2-853c-ebc82710a459" xmlns:ns4="a4c88849-ff7e-406e-935f-08335d99c5b6" targetNamespace="http://schemas.microsoft.com/office/2006/metadata/properties" ma:root="true" ma:fieldsID="d34a48f05e98c9cc2b585122d9f1e8fd" ns1:_="" ns2:_="" ns3:_="" ns4:_="">
    <xsd:import namespace="http://schemas.microsoft.com/sharepoint/v3"/>
    <xsd:import namespace="9300fdbd-2e9f-4f38-9606-54735612a1a4"/>
    <xsd:import namespace="9d4db2aa-fc63-4ec2-853c-ebc82710a459"/>
    <xsd:import namespace="a4c88849-ff7e-406e-935f-08335d99c5b6"/>
    <xsd:element name="properties">
      <xsd:complexType>
        <xsd:sequence>
          <xsd:element name="documentManagement">
            <xsd:complexType>
              <xsd:all>
                <xsd:element ref="ns1:PublishingStartDate" minOccurs="0"/>
                <xsd:element ref="ns1:PublishingExpirationDate" minOccurs="0"/>
                <xsd:element ref="ns2:TaxCatchAllLabel" minOccurs="0"/>
                <xsd:element ref="ns3:ae3e0ae7b07849b8898f7caf9c138958" minOccurs="0"/>
                <xsd:element ref="ns3:bd5db9621b434dc48fd106e1c6103540" minOccurs="0"/>
                <xsd:element ref="ns3:ha9e2e9c60e6414da16da73f28cf3a0c" minOccurs="0"/>
                <xsd:element ref="ns3:a381ecf182f6459e8bd2ee80f245ab67" minOccurs="0"/>
                <xsd:element ref="ns2:TaxCatchAll" minOccurs="0"/>
                <xsd:element ref="ns3:i5016741841f40d5b961caa05915b9ff" minOccurs="0"/>
                <xsd:element ref="ns4:MediaServiceMetadata" minOccurs="0"/>
                <xsd:element ref="ns4:MediaServiceFastMetadata" minOccurs="0"/>
                <xsd:element ref="ns2:SharedWithUsers" minOccurs="0"/>
                <xsd:element ref="ns2:SharedWithDetails"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00fdbd-2e9f-4f38-9606-54735612a1a4" elementFormDefault="qualified">
    <xsd:import namespace="http://schemas.microsoft.com/office/2006/documentManagement/types"/>
    <xsd:import namespace="http://schemas.microsoft.com/office/infopath/2007/PartnerControls"/>
    <xsd:element name="TaxCatchAllLabel" ma:index="9" nillable="true" ma:displayName="Taxonomy Catch All Column1" ma:hidden="true" ma:list="{9cfa55d1-5196-4f3c-88d3-849638048736}" ma:internalName="TaxCatchAllLabel" ma:readOnly="false" ma:showField="CatchAllDataLabel" ma:web="9300fdbd-2e9f-4f38-9606-54735612a1a4">
      <xsd:complexType>
        <xsd:complexContent>
          <xsd:extension base="dms:MultiChoiceLookup">
            <xsd:sequence>
              <xsd:element name="Value" type="dms:Lookup" maxOccurs="unbounded" minOccurs="0" nillable="true"/>
            </xsd:sequence>
          </xsd:extension>
        </xsd:complexContent>
      </xsd:complexType>
    </xsd:element>
    <xsd:element name="TaxCatchAll" ma:index="20" nillable="true" ma:displayName="Taxonomy Catch All Column" ma:hidden="true" ma:list="{9cfa55d1-5196-4f3c-88d3-849638048736}" ma:internalName="TaxCatchAll" ma:readOnly="false" ma:showField="CatchAllData" ma:web="9300fdbd-2e9f-4f38-9606-54735612a1a4">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4db2aa-fc63-4ec2-853c-ebc82710a459" elementFormDefault="qualified">
    <xsd:import namespace="http://schemas.microsoft.com/office/2006/documentManagement/types"/>
    <xsd:import namespace="http://schemas.microsoft.com/office/infopath/2007/PartnerControls"/>
    <xsd:element name="ae3e0ae7b07849b8898f7caf9c138958" ma:index="11" nillable="true" ma:taxonomy="true" ma:internalName="ae3e0ae7b07849b8898f7caf9c138958" ma:taxonomyFieldName="JobFamily" ma:displayName="JobFamily" ma:readOnly="false" ma:fieldId="{ae3e0ae7-b078-49b8-898f-7caf9c138958}" ma:taxonomyMulti="true" ma:sspId="4ad8b9ce-7cfe-4c6e-ad5f-084dd22e8f9a" ma:termSetId="64ee3f2e-5f5a-4e9a-95bb-15bb2f1b955d" ma:anchorId="00000000-0000-0000-0000-000000000000" ma:open="false" ma:isKeyword="false">
      <xsd:complexType>
        <xsd:sequence>
          <xsd:element ref="pc:Terms" minOccurs="0" maxOccurs="1"/>
        </xsd:sequence>
      </xsd:complexType>
    </xsd:element>
    <xsd:element name="bd5db9621b434dc48fd106e1c6103540" ma:index="13" nillable="true" ma:taxonomy="true" ma:internalName="bd5db9621b434dc48fd106e1c6103540" ma:taxonomyFieldName="Topic" ma:displayName="Topic" ma:readOnly="false" ma:fieldId="{bd5db962-1b43-4dc4-8fd1-06e1c6103540}" ma:taxonomyMulti="true" ma:sspId="4ad8b9ce-7cfe-4c6e-ad5f-084dd22e8f9a" ma:termSetId="35e8f796-e217-4749-97e0-81952a3a26ad" ma:anchorId="00000000-0000-0000-0000-000000000000" ma:open="false" ma:isKeyword="false">
      <xsd:complexType>
        <xsd:sequence>
          <xsd:element ref="pc:Terms" minOccurs="0" maxOccurs="1"/>
        </xsd:sequence>
      </xsd:complexType>
    </xsd:element>
    <xsd:element name="ha9e2e9c60e6414da16da73f28cf3a0c" ma:index="16" nillable="true" ma:taxonomy="true" ma:internalName="ha9e2e9c60e6414da16da73f28cf3a0c" ma:taxonomyFieldName="Managers" ma:displayName="ManagerStatus" ma:readOnly="false" ma:fieldId="{1a9e2e9c-60e6-414d-a16d-a73f28cf3a0c}" ma:sspId="4ad8b9ce-7cfe-4c6e-ad5f-084dd22e8f9a" ma:termSetId="82cfd0e0-7369-46d4-a4a6-000fb51d8ec5" ma:anchorId="00000000-0000-0000-0000-000000000000" ma:open="false" ma:isKeyword="false">
      <xsd:complexType>
        <xsd:sequence>
          <xsd:element ref="pc:Terms" minOccurs="0" maxOccurs="1"/>
        </xsd:sequence>
      </xsd:complexType>
    </xsd:element>
    <xsd:element name="a381ecf182f6459e8bd2ee80f245ab67" ma:index="18" nillable="true" ma:taxonomy="true" ma:internalName="a381ecf182f6459e8bd2ee80f245ab67" ma:taxonomyFieldName="Content_x0020_Collector" ma:displayName="Content Collector" ma:readOnly="false" ma:fieldId="{a381ecf1-82f6-459e-8bd2-ee80f245ab67}" ma:taxonomyMulti="true" ma:sspId="4ad8b9ce-7cfe-4c6e-ad5f-084dd22e8f9a" ma:termSetId="a66721b5-b79e-4964-a82e-2135692f3933" ma:anchorId="00000000-0000-0000-0000-000000000000" ma:open="true" ma:isKeyword="false">
      <xsd:complexType>
        <xsd:sequence>
          <xsd:element ref="pc:Terms" minOccurs="0" maxOccurs="1"/>
        </xsd:sequence>
      </xsd:complexType>
    </xsd:element>
    <xsd:element name="i5016741841f40d5b961caa05915b9ff" ma:index="21" nillable="true" ma:taxonomy="true" ma:internalName="i5016741841f40d5b961caa05915b9ff" ma:taxonomyFieldName="BusinessUnit" ma:displayName="BusinessUnit" ma:readOnly="false" ma:fieldId="{25016741-841f-40d5-b961-caa05915b9ff}" ma:taxonomyMulti="true" ma:sspId="4ad8b9ce-7cfe-4c6e-ad5f-084dd22e8f9a" ma:termSetId="dff8ba45-1178-4a79-9bd3-7b9f41690fc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4c88849-ff7e-406e-935f-08335d99c5b6"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CA8E57-CD4F-4F94-B52A-BE57220E0C9D}">
  <ds:schemaRefs>
    <ds:schemaRef ds:uri="http://schemas.openxmlformats.org/package/2006/metadata/core-properties"/>
    <ds:schemaRef ds:uri="a4c88849-ff7e-406e-935f-08335d99c5b6"/>
    <ds:schemaRef ds:uri="http://schemas.microsoft.com/office/infopath/2007/PartnerControls"/>
    <ds:schemaRef ds:uri="http://purl.org/dc/terms/"/>
    <ds:schemaRef ds:uri="http://schemas.microsoft.com/office/2006/metadata/properties"/>
    <ds:schemaRef ds:uri="http://schemas.microsoft.com/office/2006/documentManagement/types"/>
    <ds:schemaRef ds:uri="9300fdbd-2e9f-4f38-9606-54735612a1a4"/>
    <ds:schemaRef ds:uri="http://www.w3.org/XML/1998/namespace"/>
    <ds:schemaRef ds:uri="http://purl.org/dc/elements/1.1/"/>
    <ds:schemaRef ds:uri="9d4db2aa-fc63-4ec2-853c-ebc82710a459"/>
    <ds:schemaRef ds:uri="http://schemas.microsoft.com/sharepoint/v3"/>
    <ds:schemaRef ds:uri="http://purl.org/dc/dcmitype/"/>
  </ds:schemaRefs>
</ds:datastoreItem>
</file>

<file path=customXml/itemProps2.xml><?xml version="1.0" encoding="utf-8"?>
<ds:datastoreItem xmlns:ds="http://schemas.openxmlformats.org/officeDocument/2006/customXml" ds:itemID="{1C05A5F9-4CEF-4DCC-8AE2-FD6AFC9AB24D}">
  <ds:schemaRefs>
    <ds:schemaRef ds:uri="http://schemas.microsoft.com/sharepoint/v3/contenttype/forms"/>
  </ds:schemaRefs>
</ds:datastoreItem>
</file>

<file path=customXml/itemProps3.xml><?xml version="1.0" encoding="utf-8"?>
<ds:datastoreItem xmlns:ds="http://schemas.openxmlformats.org/officeDocument/2006/customXml" ds:itemID="{E14A385B-0156-4DD5-97B9-94551A9307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00fdbd-2e9f-4f38-9606-54735612a1a4"/>
    <ds:schemaRef ds:uri="9d4db2aa-fc63-4ec2-853c-ebc82710a459"/>
    <ds:schemaRef ds:uri="a4c88849-ff7e-406e-935f-08335d99c5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12602</TotalTime>
  <Words>6630</Words>
  <Application>Microsoft Office PowerPoint</Application>
  <PresentationFormat>Widescreen</PresentationFormat>
  <Paragraphs>464</Paragraphs>
  <Slides>25</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Arial</vt:lpstr>
      <vt:lpstr>Calibri</vt:lpstr>
      <vt:lpstr>Calibri Light</vt:lpstr>
      <vt:lpstr>Corbel</vt:lpstr>
      <vt:lpstr>ElsevierGulliver</vt:lpstr>
      <vt:lpstr>Lato</vt:lpstr>
      <vt:lpstr>Verdana</vt:lpstr>
      <vt:lpstr>Office Theme</vt:lpstr>
      <vt:lpstr>Custom Design</vt:lpstr>
      <vt:lpstr>3_Office Theme</vt:lpstr>
      <vt:lpstr>A Crosswalk of Common Ethical Challenges in Substance Use Disorder Treatment &amp; Disability Ethics</vt:lpstr>
      <vt:lpstr>Objectives</vt:lpstr>
      <vt:lpstr>Substance Use Disorder in the US</vt:lpstr>
      <vt:lpstr>American Society of Addiction Medicine (ASAM)</vt:lpstr>
      <vt:lpstr>Physical Dependence vs. Substance Use Disorder</vt:lpstr>
      <vt:lpstr>Addiction in Hospitals</vt:lpstr>
      <vt:lpstr>SUDs &amp; Disabilities</vt:lpstr>
      <vt:lpstr>SUD &amp; Disabilities</vt:lpstr>
      <vt:lpstr>Ableism &amp; SUD Stigma</vt:lpstr>
      <vt:lpstr>Stigma &amp; Addiction/SUD</vt:lpstr>
      <vt:lpstr>To what effect? </vt:lpstr>
      <vt:lpstr>Patient Concerns &amp; Fears</vt:lpstr>
      <vt:lpstr>ANA Ethical Principles  </vt:lpstr>
      <vt:lpstr>Mistrust of the SUD Patient</vt:lpstr>
      <vt:lpstr>What we can do about it.</vt:lpstr>
      <vt:lpstr>1. Work on Ourselves. </vt:lpstr>
      <vt:lpstr>PowerPoint Presentation</vt:lpstr>
      <vt:lpstr>Use person-first language.</vt:lpstr>
      <vt:lpstr>PowerPoint Presentation</vt:lpstr>
      <vt:lpstr>2. Improve our connections.</vt:lpstr>
      <vt:lpstr>3. Advocate for services.</vt:lpstr>
      <vt:lpstr>Concluding Thoughts</vt:lpstr>
      <vt:lpstr>PowerPoint Presentation</vt:lpstr>
      <vt:lpstr>References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UPMC Nursing PowerPoint Solid Background Option Two</dc:title>
  <dc:subject/>
  <dc:creator>Larry Hruska</dc:creator>
  <cp:keywords/>
  <dc:description/>
  <cp:lastModifiedBy>Spinelli, Mia Lucia</cp:lastModifiedBy>
  <cp:revision>4</cp:revision>
  <cp:lastPrinted>2024-04-08T17:53:09Z</cp:lastPrinted>
  <dcterms:created xsi:type="dcterms:W3CDTF">2023-03-27T19:54:23Z</dcterms:created>
  <dcterms:modified xsi:type="dcterms:W3CDTF">2024-04-26T14:20:21Z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2023-04-07T12:32:02Z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fef0b4a8-6518-4690-934e-db06c2ae061e</vt:lpwstr>
  </property>
  <property fmtid="{D5CDD505-2E9C-101B-9397-08002B2CF9AE}" pid="8" name="MSIP_Label_5e4b1be8-281e-475d-98b0-21c3457e5a46_ContentBits">
    <vt:lpwstr>0</vt:lpwstr>
  </property>
  <property fmtid="{D5CDD505-2E9C-101B-9397-08002B2CF9AE}" pid="9" name="ContentTypeId">
    <vt:lpwstr>0x010100EC1F2C8B28AAB14781271398C24F97CD0087874D9088F6404F9AECE73861383170</vt:lpwstr>
  </property>
  <property fmtid="{D5CDD505-2E9C-101B-9397-08002B2CF9AE}" pid="10" name="JobFamily">
    <vt:lpwstr>74;#Nursing|50619d38-6a73-4153-8cea-2edc4a0c644e;#76;#Advanced Practice Providers|a0ebed01-d328-4e81-8821-cc704bdc1e7b;#75;#Patient Care Support|fcbef4e7-b9c2-4a2b-b89b-9abc9ff10af7;#77;#Allied Health|d7703610-6c28-426d-a395-0fd696bb0d09</vt:lpwstr>
  </property>
  <property fmtid="{D5CDD505-2E9C-101B-9397-08002B2CF9AE}" pid="11" name="Topic">
    <vt:lpwstr>255;#Communications and Marketing|61441077-5036-4f7c-96ae-3787ba87ac85</vt:lpwstr>
  </property>
  <property fmtid="{D5CDD505-2E9C-101B-9397-08002B2CF9AE}" pid="12" name="BusinessUnit">
    <vt:lpwstr>1;#All Business Units|0d720952-413d-4e89-8cd6-06b85e9c17fb</vt:lpwstr>
  </property>
  <property fmtid="{D5CDD505-2E9C-101B-9397-08002B2CF9AE}" pid="13" name="Content Collector">
    <vt:lpwstr>205;#PowerPoints|36ec3219-a17c-4cbc-a68d-09e209fc0bbb</vt:lpwstr>
  </property>
  <property fmtid="{D5CDD505-2E9C-101B-9397-08002B2CF9AE}" pid="14" name="Managers">
    <vt:lpwstr>3;#Non-manager|d12c5e93-d095-4401-8670-d67e7df93c65</vt:lpwstr>
  </property>
</Properties>
</file>